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7" roundtripDataSignature="AMtx7mi61NSbhj2keDYjQIBJbTpfCpj9O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B6AE24D-403C-4803-A09A-A93B2935B717}">
  <a:tblStyle styleId="{8B6AE24D-403C-4803-A09A-A93B2935B717}" styleName="Table_0">
    <a:wholeTbl>
      <a:tcTxStyle b="off" i="off">
        <a:font>
          <a:latin typeface="Calibri"/>
          <a:ea typeface="Calibri"/>
          <a:cs typeface="Calibri"/>
        </a:font>
        <a:schemeClr val="dk1"/>
      </a:tcTxStyle>
      <a:tcStyle>
        <a:tcBdr>
          <a:left>
            <a:ln w="9525" cap="flat" cmpd="sng">
              <a:solidFill>
                <a:schemeClr val="accent3"/>
              </a:solidFill>
              <a:prstDash val="solid"/>
              <a:round/>
              <a:headEnd type="none" w="sm" len="sm"/>
              <a:tailEnd type="none" w="sm" len="sm"/>
            </a:ln>
          </a:left>
          <a:right>
            <a:ln w="9525" cap="flat" cmpd="sng">
              <a:solidFill>
                <a:schemeClr val="accent3"/>
              </a:solidFill>
              <a:prstDash val="solid"/>
              <a:round/>
              <a:headEnd type="none" w="sm" len="sm"/>
              <a:tailEnd type="none" w="sm" len="sm"/>
            </a:ln>
          </a:right>
          <a:top>
            <a:ln w="9525" cap="flat" cmpd="sng">
              <a:solidFill>
                <a:schemeClr val="accent3"/>
              </a:solidFill>
              <a:prstDash val="solid"/>
              <a:round/>
              <a:headEnd type="none" w="sm" len="sm"/>
              <a:tailEnd type="none" w="sm" len="sm"/>
            </a:ln>
          </a:top>
          <a:bottom>
            <a:ln w="9525" cap="flat" cmpd="sng">
              <a:solidFill>
                <a:schemeClr val="accent3"/>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b="off" i="off"/>
      <a:tcStyle>
        <a:tcBdr>
          <a:top>
            <a:ln w="9525" cap="flat" cmpd="sng">
              <a:solidFill>
                <a:schemeClr val="accent3"/>
              </a:solidFill>
              <a:prstDash val="solid"/>
              <a:round/>
              <a:headEnd type="none" w="sm" len="sm"/>
              <a:tailEnd type="none" w="sm" len="sm"/>
            </a:ln>
          </a:top>
          <a:bottom>
            <a:ln w="9525" cap="flat" cmpd="sng">
              <a:solidFill>
                <a:schemeClr val="accent3"/>
              </a:solidFill>
              <a:prstDash val="solid"/>
              <a:round/>
              <a:headEnd type="none" w="sm" len="sm"/>
              <a:tailEnd type="none" w="sm" len="sm"/>
            </a:ln>
          </a:bottom>
        </a:tcBdr>
      </a:tcStyle>
    </a:band1H>
    <a:band2H>
      <a:tcTxStyle b="off" i="off"/>
      <a:tcStyle>
        <a:tcBdr/>
      </a:tcStyle>
    </a:band2H>
    <a:band1V>
      <a:tcTxStyle b="off" i="off"/>
      <a:tcStyle>
        <a:tcBdr>
          <a:left>
            <a:ln w="9525" cap="flat" cmpd="sng">
              <a:solidFill>
                <a:schemeClr val="accent3"/>
              </a:solidFill>
              <a:prstDash val="solid"/>
              <a:round/>
              <a:headEnd type="none" w="sm" len="sm"/>
              <a:tailEnd type="none" w="sm" len="sm"/>
            </a:ln>
          </a:left>
          <a:right>
            <a:ln w="9525" cap="flat" cmpd="sng">
              <a:solidFill>
                <a:schemeClr val="accent3"/>
              </a:solidFill>
              <a:prstDash val="solid"/>
              <a:round/>
              <a:headEnd type="none" w="sm" len="sm"/>
              <a:tailEnd type="none" w="sm" len="sm"/>
            </a:ln>
          </a:right>
        </a:tcBdr>
      </a:tcStyle>
    </a:band1V>
    <a:band2V>
      <a:tcTxStyle b="off" i="off"/>
      <a:tcStyle>
        <a:tcBdr>
          <a:left>
            <a:ln w="9525" cap="flat" cmpd="sng">
              <a:solidFill>
                <a:schemeClr val="accent3"/>
              </a:solidFill>
              <a:prstDash val="solid"/>
              <a:round/>
              <a:headEnd type="none" w="sm" len="sm"/>
              <a:tailEnd type="none" w="sm" len="sm"/>
            </a:ln>
          </a:left>
          <a:right>
            <a:ln w="9525" cap="flat" cmpd="sng">
              <a:solidFill>
                <a:schemeClr val="accent3"/>
              </a:solidFill>
              <a:prstDash val="solid"/>
              <a:round/>
              <a:headEnd type="none" w="sm" len="sm"/>
              <a:tailEnd type="none" w="sm" len="sm"/>
            </a:ln>
          </a:right>
        </a:tcBdr>
      </a:tcStyle>
    </a:band2V>
    <a:lastCol>
      <a:tcTxStyle b="on" i="off"/>
      <a:tcStyle>
        <a:tcBdr/>
      </a:tcStyle>
    </a:lastCol>
    <a:firstCol>
      <a:tcTxStyle b="on" i="off"/>
      <a:tcStyle>
        <a:tcBdr/>
      </a:tcStyle>
    </a:firstCol>
    <a:lastRow>
      <a:tcTxStyle b="on" i="off"/>
      <a:tcStyle>
        <a:tcBdr>
          <a:top>
            <a:ln w="50800" cap="flat" cmpd="sng">
              <a:solidFill>
                <a:schemeClr val="accent3"/>
              </a:solidFill>
              <a:prstDash val="solid"/>
              <a:round/>
              <a:headEnd type="none" w="sm" len="sm"/>
              <a:tailEnd type="none" w="sm" len="sm"/>
            </a:ln>
          </a:top>
        </a:tcBdr>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fill>
          <a:solidFill>
            <a:schemeClr val="accent3"/>
          </a:solidFill>
        </a:fill>
      </a:tcStyle>
    </a:firstRow>
    <a:neCell>
      <a:tcTxStyle b="off" i="off"/>
      <a:tcStyle>
        <a:tcBdr/>
      </a:tcStyle>
    </a:neCell>
    <a:nwCell>
      <a:tcTxStyle b="off" i="off"/>
      <a:tcStyle>
        <a:tcBdr/>
      </a:tcStyle>
    </a:nwCell>
  </a:tblStyle>
  <a:tblStyle styleId="{FC9D5D13-684A-4E40-9AED-F5438E5FE128}" styleName="Table_1">
    <a:wholeTbl>
      <a:tcTxStyle b="off" i="off">
        <a:font>
          <a:latin typeface="Calibri"/>
          <a:ea typeface="Calibri"/>
          <a:cs typeface="Calibri"/>
        </a:font>
        <a:schemeClr val="dk1"/>
      </a:tcTxStyle>
      <a:tcStyle>
        <a:tcBdr>
          <a:left>
            <a:ln w="12700" cap="flat" cmpd="sng">
              <a:solidFill>
                <a:schemeClr val="accent2"/>
              </a:solidFill>
              <a:prstDash val="solid"/>
              <a:round/>
              <a:headEnd type="none" w="sm" len="sm"/>
              <a:tailEnd type="none" w="sm" len="sm"/>
            </a:ln>
          </a:left>
          <a:right>
            <a:ln w="12700" cap="flat" cmpd="sng">
              <a:solidFill>
                <a:schemeClr val="accent2"/>
              </a:solidFill>
              <a:prstDash val="solid"/>
              <a:round/>
              <a:headEnd type="none" w="sm" len="sm"/>
              <a:tailEnd type="none" w="sm" len="sm"/>
            </a:ln>
          </a:right>
          <a:top>
            <a:ln w="12700" cap="flat" cmpd="sng">
              <a:solidFill>
                <a:schemeClr val="accent2"/>
              </a:solidFill>
              <a:prstDash val="solid"/>
              <a:round/>
              <a:headEnd type="none" w="sm" len="sm"/>
              <a:tailEnd type="none" w="sm" len="sm"/>
            </a:ln>
          </a:top>
          <a:bottom>
            <a:ln w="12700" cap="flat" cmpd="sng">
              <a:solidFill>
                <a:schemeClr val="accent2"/>
              </a:solidFill>
              <a:prstDash val="solid"/>
              <a:round/>
              <a:headEnd type="none" w="sm" len="sm"/>
              <a:tailEnd type="none" w="sm" len="sm"/>
            </a:ln>
          </a:bottom>
          <a:insideH>
            <a:ln w="12700" cap="flat" cmpd="sng">
              <a:solidFill>
                <a:schemeClr val="accent2"/>
              </a:solidFill>
              <a:prstDash val="solid"/>
              <a:round/>
              <a:headEnd type="none" w="sm" len="sm"/>
              <a:tailEnd type="none" w="sm" len="sm"/>
            </a:ln>
          </a:insideH>
          <a:insideV>
            <a:ln w="12700" cap="flat" cmpd="sng">
              <a:solidFill>
                <a:schemeClr val="accent2"/>
              </a:solidFill>
              <a:prstDash val="solid"/>
              <a:round/>
              <a:headEnd type="none" w="sm" len="sm"/>
              <a:tailEnd type="none" w="sm" len="sm"/>
            </a:ln>
          </a:insideV>
        </a:tcBdr>
        <a:fill>
          <a:solidFill>
            <a:srgbClr val="FCECE7"/>
          </a:solidFill>
        </a:fill>
      </a:tcStyle>
    </a:wholeTbl>
    <a:band1H>
      <a:tcTxStyle b="off" i="off"/>
      <a:tcStyle>
        <a:tcBdr/>
        <a:fill>
          <a:solidFill>
            <a:srgbClr val="F8D6CC"/>
          </a:solidFill>
        </a:fill>
      </a:tcStyle>
    </a:band1H>
    <a:band2H>
      <a:tcTxStyle b="off" i="off"/>
      <a:tcStyle>
        <a:tcBdr/>
      </a:tcStyle>
    </a:band2H>
    <a:band1V>
      <a:tcTxStyle b="off" i="off"/>
      <a:tcStyle>
        <a:tcBdr/>
        <a:fill>
          <a:solidFill>
            <a:srgbClr val="F8D6CC"/>
          </a:solidFill>
        </a:fill>
      </a:tcStyle>
    </a:band1V>
    <a:band2V>
      <a:tcTxStyle b="off" i="off"/>
      <a:tcStyle>
        <a:tcBdr/>
      </a:tcStyle>
    </a:band2V>
    <a:lastCol>
      <a:tcTxStyle b="on" i="off"/>
      <a:tcStyle>
        <a:tcBdr/>
      </a:tcStyle>
    </a:lastCol>
    <a:firstCol>
      <a:tcTxStyle b="on" i="off"/>
      <a:tcStyle>
        <a:tcBdr/>
      </a:tcStyle>
    </a:firstCol>
    <a:lastRow>
      <a:tcTxStyle b="on" i="off"/>
      <a:tcStyle>
        <a:tcBdr>
          <a:top>
            <a:ln w="25400" cap="flat" cmpd="sng">
              <a:solidFill>
                <a:schemeClr val="accent2"/>
              </a:solidFill>
              <a:prstDash val="solid"/>
              <a:round/>
              <a:headEnd type="none" w="sm" len="sm"/>
              <a:tailEnd type="none" w="sm" len="sm"/>
            </a:ln>
          </a:top>
        </a:tcBdr>
        <a:fill>
          <a:solidFill>
            <a:srgbClr val="FCECE7"/>
          </a:solidFill>
        </a:fill>
      </a:tcStyle>
    </a:lastRow>
    <a:seCell>
      <a:tcTxStyle b="off" i="off"/>
      <a:tcStyle>
        <a:tcBdr/>
      </a:tcStyle>
    </a:seCell>
    <a:swCell>
      <a:tcTxStyle b="off" i="off"/>
      <a:tcStyle>
        <a:tcBdr/>
      </a:tcStyle>
    </a:swCell>
    <a:firstRow>
      <a:tcTxStyle b="on" i="off"/>
      <a:tcStyle>
        <a:tcBdr/>
        <a:fill>
          <a:solidFill>
            <a:srgbClr val="FCECE7"/>
          </a:solidFill>
        </a:fill>
      </a:tcStyle>
    </a:firstRow>
    <a:neCell>
      <a:tcTxStyle b="off" i="off"/>
      <a:tcStyle>
        <a:tcBdr/>
      </a:tcStyle>
    </a:neCell>
    <a:nwCell>
      <a:tcTxStyle b="off" i="off"/>
      <a:tcStyle>
        <a:tcBdr/>
      </a:tcStyle>
    </a:nwCell>
  </a:tblStyle>
  <a:tblStyle styleId="{30B41257-109B-40D9-A76D-84272CE74191}" styleName="Table_2">
    <a:wholeTbl>
      <a:tcTxStyle b="off" i="off">
        <a:font>
          <a:latin typeface="Calibri"/>
          <a:ea typeface="Calibri"/>
          <a:cs typeface="Calibri"/>
        </a:font>
        <a:schemeClr val="dk1"/>
      </a:tcTxStyle>
      <a:tcStyle>
        <a:tcBdr>
          <a:left>
            <a:ln w="12700" cap="flat" cmpd="sng">
              <a:solidFill>
                <a:schemeClr val="accent5"/>
              </a:solidFill>
              <a:prstDash val="solid"/>
              <a:round/>
              <a:headEnd type="none" w="sm" len="sm"/>
              <a:tailEnd type="none" w="sm" len="sm"/>
            </a:ln>
          </a:left>
          <a:right>
            <a:ln w="12700" cap="flat" cmpd="sng">
              <a:solidFill>
                <a:schemeClr val="accent5"/>
              </a:solidFill>
              <a:prstDash val="solid"/>
              <a:round/>
              <a:headEnd type="none" w="sm" len="sm"/>
              <a:tailEnd type="none" w="sm" len="sm"/>
            </a:ln>
          </a:right>
          <a:top>
            <a:ln w="12700" cap="flat" cmpd="sng">
              <a:solidFill>
                <a:schemeClr val="accent5"/>
              </a:solidFill>
              <a:prstDash val="solid"/>
              <a:round/>
              <a:headEnd type="none" w="sm" len="sm"/>
              <a:tailEnd type="none" w="sm" len="sm"/>
            </a:ln>
          </a:top>
          <a:bottom>
            <a:ln w="12700" cap="flat" cmpd="sng">
              <a:solidFill>
                <a:schemeClr val="accent5"/>
              </a:solidFill>
              <a:prstDash val="solid"/>
              <a:round/>
              <a:headEnd type="none" w="sm" len="sm"/>
              <a:tailEnd type="none" w="sm" len="sm"/>
            </a:ln>
          </a:bottom>
          <a:insideH>
            <a:ln w="12700" cap="flat" cmpd="sng">
              <a:solidFill>
                <a:schemeClr val="accent5"/>
              </a:solidFill>
              <a:prstDash val="solid"/>
              <a:round/>
              <a:headEnd type="none" w="sm" len="sm"/>
              <a:tailEnd type="none" w="sm" len="sm"/>
            </a:ln>
          </a:insideH>
          <a:insideV>
            <a:ln w="12700" cap="flat" cmpd="sng">
              <a:solidFill>
                <a:schemeClr val="accent5"/>
              </a:solidFill>
              <a:prstDash val="solid"/>
              <a:round/>
              <a:headEnd type="none" w="sm" len="sm"/>
              <a:tailEnd type="none" w="sm" len="sm"/>
            </a:ln>
          </a:insideV>
        </a:tcBdr>
        <a:fill>
          <a:solidFill>
            <a:srgbClr val="E9EFF7"/>
          </a:solidFill>
        </a:fill>
      </a:tcStyle>
    </a:wholeTbl>
    <a:band1H>
      <a:tcTxStyle b="off" i="off"/>
      <a:tcStyle>
        <a:tcBdr/>
        <a:fill>
          <a:solidFill>
            <a:srgbClr val="D0DEEF"/>
          </a:solidFill>
        </a:fill>
      </a:tcStyle>
    </a:band1H>
    <a:band2H>
      <a:tcTxStyle b="off" i="off"/>
      <a:tcStyle>
        <a:tcBdr/>
      </a:tcStyle>
    </a:band2H>
    <a:band1V>
      <a:tcTxStyle b="off" i="off"/>
      <a:tcStyle>
        <a:tcBdr/>
        <a:fill>
          <a:solidFill>
            <a:srgbClr val="D0DEEF"/>
          </a:solidFill>
        </a:fill>
      </a:tcStyle>
    </a:band1V>
    <a:band2V>
      <a:tcTxStyle b="off" i="off"/>
      <a:tcStyle>
        <a:tcBdr/>
      </a:tcStyle>
    </a:band2V>
    <a:lastCol>
      <a:tcTxStyle b="on" i="off"/>
      <a:tcStyle>
        <a:tcBdr/>
      </a:tcStyle>
    </a:lastCol>
    <a:firstCol>
      <a:tcTxStyle b="on" i="off"/>
      <a:tcStyle>
        <a:tcBdr/>
      </a:tcStyle>
    </a:firstCol>
    <a:lastRow>
      <a:tcTxStyle b="on" i="off"/>
      <a:tcStyle>
        <a:tcBdr>
          <a:top>
            <a:ln w="25400" cap="flat" cmpd="sng">
              <a:solidFill>
                <a:schemeClr val="accent5"/>
              </a:solidFill>
              <a:prstDash val="solid"/>
              <a:round/>
              <a:headEnd type="none" w="sm" len="sm"/>
              <a:tailEnd type="none" w="sm" len="sm"/>
            </a:ln>
          </a:top>
        </a:tcBdr>
        <a:fill>
          <a:solidFill>
            <a:srgbClr val="E9EFF7"/>
          </a:solidFill>
        </a:fill>
      </a:tcStyle>
    </a:lastRow>
    <a:seCell>
      <a:tcTxStyle b="off" i="off"/>
      <a:tcStyle>
        <a:tcBdr/>
      </a:tcStyle>
    </a:seCell>
    <a:swCell>
      <a:tcTxStyle b="off" i="off"/>
      <a:tcStyle>
        <a:tcBdr/>
      </a:tcStyle>
    </a:swCell>
    <a:firstRow>
      <a:tcTxStyle b="on" i="off"/>
      <a:tcStyle>
        <a:tcBdr/>
        <a:fill>
          <a:solidFill>
            <a:srgbClr val="E9EFF7"/>
          </a:solidFill>
        </a:fill>
      </a:tcStyle>
    </a:firstRow>
    <a:neCell>
      <a:tcTxStyle b="off" i="off"/>
      <a:tcStyle>
        <a:tcBdr/>
      </a:tcStyle>
    </a:neCell>
    <a:nwCell>
      <a:tcTxStyle b="off" i="off"/>
      <a:tcStyle>
        <a:tcBdr/>
      </a:tcStyle>
    </a:nwCell>
  </a:tblStyle>
  <a:tblStyle styleId="{28CD1454-DF69-435B-9A7A-3B891158E3D4}" styleName="Table_3">
    <a:wholeTbl>
      <a:tcTxStyle b="off" i="off">
        <a:font>
          <a:latin typeface="Calibri"/>
          <a:ea typeface="Calibri"/>
          <a:cs typeface="Calibri"/>
        </a:font>
        <a:schemeClr val="dk1"/>
      </a:tcTxStyle>
      <a:tcStyle>
        <a:tcBdr>
          <a:left>
            <a:ln w="12700" cap="flat" cmpd="sng">
              <a:solidFill>
                <a:schemeClr val="accent6"/>
              </a:solidFill>
              <a:prstDash val="solid"/>
              <a:round/>
              <a:headEnd type="none" w="sm" len="sm"/>
              <a:tailEnd type="none" w="sm" len="sm"/>
            </a:ln>
          </a:left>
          <a:right>
            <a:ln w="12700" cap="flat" cmpd="sng">
              <a:solidFill>
                <a:schemeClr val="accent6"/>
              </a:solidFill>
              <a:prstDash val="solid"/>
              <a:round/>
              <a:headEnd type="none" w="sm" len="sm"/>
              <a:tailEnd type="none" w="sm" len="sm"/>
            </a:ln>
          </a:right>
          <a:top>
            <a:ln w="12700" cap="flat" cmpd="sng">
              <a:solidFill>
                <a:schemeClr val="accent6"/>
              </a:solidFill>
              <a:prstDash val="solid"/>
              <a:round/>
              <a:headEnd type="none" w="sm" len="sm"/>
              <a:tailEnd type="none" w="sm" len="sm"/>
            </a:ln>
          </a:top>
          <a:bottom>
            <a:ln w="12700" cap="flat" cmpd="sng">
              <a:solidFill>
                <a:schemeClr val="accent6"/>
              </a:solidFill>
              <a:prstDash val="solid"/>
              <a:round/>
              <a:headEnd type="none" w="sm" len="sm"/>
              <a:tailEnd type="none" w="sm" len="sm"/>
            </a:ln>
          </a:bottom>
          <a:insideH>
            <a:ln w="12700" cap="flat" cmpd="sng">
              <a:solidFill>
                <a:schemeClr val="accent6"/>
              </a:solidFill>
              <a:prstDash val="solid"/>
              <a:round/>
              <a:headEnd type="none" w="sm" len="sm"/>
              <a:tailEnd type="none" w="sm" len="sm"/>
            </a:ln>
          </a:insideH>
          <a:insideV>
            <a:ln w="12700" cap="flat" cmpd="sng">
              <a:solidFill>
                <a:schemeClr val="accent6"/>
              </a:solidFill>
              <a:prstDash val="solid"/>
              <a:round/>
              <a:headEnd type="none" w="sm" len="sm"/>
              <a:tailEnd type="none" w="sm" len="sm"/>
            </a:ln>
          </a:insideV>
        </a:tcBdr>
        <a:fill>
          <a:solidFill>
            <a:srgbClr val="EBF1E8"/>
          </a:solidFill>
        </a:fill>
      </a:tcStyle>
    </a:wholeTbl>
    <a:band1H>
      <a:tcTxStyle b="off" i="off"/>
      <a:tcStyle>
        <a:tcBdr/>
        <a:fill>
          <a:solidFill>
            <a:srgbClr val="D4E2CE"/>
          </a:solidFill>
        </a:fill>
      </a:tcStyle>
    </a:band1H>
    <a:band2H>
      <a:tcTxStyle b="off" i="off"/>
      <a:tcStyle>
        <a:tcBdr/>
      </a:tcStyle>
    </a:band2H>
    <a:band1V>
      <a:tcTxStyle b="off" i="off"/>
      <a:tcStyle>
        <a:tcBdr/>
        <a:fill>
          <a:solidFill>
            <a:srgbClr val="D4E2CE"/>
          </a:solidFill>
        </a:fill>
      </a:tcStyle>
    </a:band1V>
    <a:band2V>
      <a:tcTxStyle b="off" i="off"/>
      <a:tcStyle>
        <a:tcBdr/>
      </a:tcStyle>
    </a:band2V>
    <a:lastCol>
      <a:tcTxStyle b="on" i="off"/>
      <a:tcStyle>
        <a:tcBdr/>
      </a:tcStyle>
    </a:lastCol>
    <a:firstCol>
      <a:tcTxStyle b="on" i="off"/>
      <a:tcStyle>
        <a:tcBdr/>
      </a:tcStyle>
    </a:firstCol>
    <a:lastRow>
      <a:tcTxStyle b="on" i="off"/>
      <a:tcStyle>
        <a:tcBdr>
          <a:top>
            <a:ln w="25400" cap="flat" cmpd="sng">
              <a:solidFill>
                <a:schemeClr val="accent6"/>
              </a:solidFill>
              <a:prstDash val="solid"/>
              <a:round/>
              <a:headEnd type="none" w="sm" len="sm"/>
              <a:tailEnd type="none" w="sm" len="sm"/>
            </a:ln>
          </a:top>
        </a:tcBdr>
        <a:fill>
          <a:solidFill>
            <a:srgbClr val="EBF1E8"/>
          </a:solidFill>
        </a:fill>
      </a:tcStyle>
    </a:lastRow>
    <a:seCell>
      <a:tcTxStyle b="off" i="off"/>
      <a:tcStyle>
        <a:tcBdr/>
      </a:tcStyle>
    </a:seCell>
    <a:swCell>
      <a:tcTxStyle b="off" i="off"/>
      <a:tcStyle>
        <a:tcBdr/>
      </a:tcStyle>
    </a:swCell>
    <a:firstRow>
      <a:tcTxStyle b="on" i="off"/>
      <a:tcStyle>
        <a:tcBdr/>
        <a:fill>
          <a:solidFill>
            <a:srgbClr val="EBF1E8"/>
          </a:solidFill>
        </a:fill>
      </a:tcStyle>
    </a:firstRow>
    <a:neCell>
      <a:tcTxStyle b="off" i="off"/>
      <a:tcStyle>
        <a:tcBdr/>
      </a:tcStyle>
    </a:neCell>
    <a:nwCell>
      <a:tcTxStyle b="off" i="off"/>
      <a:tcStyle>
        <a:tcBdr/>
      </a:tcStyle>
    </a:nwCell>
  </a:tblStyle>
  <a:tblStyle styleId="{8F4A1E20-2557-498C-8A5D-A00C3C9A00CC}" styleName="Table_4">
    <a:wholeTbl>
      <a:tcTxStyle b="off" i="off">
        <a:font>
          <a:latin typeface="Calibri"/>
          <a:ea typeface="Calibri"/>
          <a:cs typeface="Calibri"/>
        </a:font>
        <a:schemeClr val="dk1"/>
      </a:tcTxStyle>
      <a:tcStyle>
        <a:tcBdr>
          <a:left>
            <a:ln w="12700" cap="flat" cmpd="sng">
              <a:solidFill>
                <a:schemeClr val="accent3"/>
              </a:solidFill>
              <a:prstDash val="solid"/>
              <a:round/>
              <a:headEnd type="none" w="sm" len="sm"/>
              <a:tailEnd type="none" w="sm" len="sm"/>
            </a:ln>
          </a:left>
          <a:right>
            <a:ln w="12700" cap="flat" cmpd="sng">
              <a:solidFill>
                <a:schemeClr val="accent3"/>
              </a:solidFill>
              <a:prstDash val="solid"/>
              <a:round/>
              <a:headEnd type="none" w="sm" len="sm"/>
              <a:tailEnd type="none" w="sm" len="sm"/>
            </a:ln>
          </a:right>
          <a:top>
            <a:ln w="12700" cap="flat" cmpd="sng">
              <a:solidFill>
                <a:schemeClr val="accent3"/>
              </a:solidFill>
              <a:prstDash val="solid"/>
              <a:round/>
              <a:headEnd type="none" w="sm" len="sm"/>
              <a:tailEnd type="none" w="sm" len="sm"/>
            </a:ln>
          </a:top>
          <a:bottom>
            <a:ln w="12700" cap="flat" cmpd="sng">
              <a:solidFill>
                <a:schemeClr val="accent3"/>
              </a:solidFill>
              <a:prstDash val="solid"/>
              <a:round/>
              <a:headEnd type="none" w="sm" len="sm"/>
              <a:tailEnd type="none" w="sm" len="sm"/>
            </a:ln>
          </a:bottom>
          <a:insideH>
            <a:ln w="12700" cap="flat" cmpd="sng">
              <a:solidFill>
                <a:schemeClr val="accent3"/>
              </a:solidFill>
              <a:prstDash val="solid"/>
              <a:round/>
              <a:headEnd type="none" w="sm" len="sm"/>
              <a:tailEnd type="none" w="sm" len="sm"/>
            </a:ln>
          </a:insideH>
          <a:insideV>
            <a:ln w="12700" cap="flat" cmpd="sng">
              <a:solidFill>
                <a:schemeClr val="accent3"/>
              </a:solidFill>
              <a:prstDash val="solid"/>
              <a:round/>
              <a:headEnd type="none" w="sm" len="sm"/>
              <a:tailEnd type="none" w="sm" len="sm"/>
            </a:ln>
          </a:insideV>
        </a:tcBdr>
        <a:fill>
          <a:solidFill>
            <a:srgbClr val="F0F0F0"/>
          </a:solidFill>
        </a:fill>
      </a:tcStyle>
    </a:wholeTbl>
    <a:band1H>
      <a:tcTxStyle b="off" i="off"/>
      <a:tcStyle>
        <a:tcBdr/>
        <a:fill>
          <a:solidFill>
            <a:srgbClr val="E0E0E0"/>
          </a:solidFill>
        </a:fill>
      </a:tcStyle>
    </a:band1H>
    <a:band2H>
      <a:tcTxStyle b="off" i="off"/>
      <a:tcStyle>
        <a:tcBdr/>
      </a:tcStyle>
    </a:band2H>
    <a:band1V>
      <a:tcTxStyle b="off" i="off"/>
      <a:tcStyle>
        <a:tcBdr/>
        <a:fill>
          <a:solidFill>
            <a:srgbClr val="E0E0E0"/>
          </a:solidFill>
        </a:fill>
      </a:tcStyle>
    </a:band1V>
    <a:band2V>
      <a:tcTxStyle b="off" i="off"/>
      <a:tcStyle>
        <a:tcBdr/>
      </a:tcStyle>
    </a:band2V>
    <a:lastCol>
      <a:tcTxStyle b="on" i="off"/>
      <a:tcStyle>
        <a:tcBdr/>
      </a:tcStyle>
    </a:lastCol>
    <a:firstCol>
      <a:tcTxStyle b="on" i="off"/>
      <a:tcStyle>
        <a:tcBdr/>
      </a:tcStyle>
    </a:firstCol>
    <a:lastRow>
      <a:tcTxStyle b="on" i="off"/>
      <a:tcStyle>
        <a:tcBdr>
          <a:top>
            <a:ln w="25400" cap="flat" cmpd="sng">
              <a:solidFill>
                <a:schemeClr val="accent3"/>
              </a:solidFill>
              <a:prstDash val="solid"/>
              <a:round/>
              <a:headEnd type="none" w="sm" len="sm"/>
              <a:tailEnd type="none" w="sm" len="sm"/>
            </a:ln>
          </a:top>
        </a:tcBdr>
        <a:fill>
          <a:solidFill>
            <a:srgbClr val="F0F0F0"/>
          </a:solidFill>
        </a:fill>
      </a:tcStyle>
    </a:lastRow>
    <a:seCell>
      <a:tcTxStyle b="off" i="off"/>
      <a:tcStyle>
        <a:tcBdr/>
      </a:tcStyle>
    </a:seCell>
    <a:swCell>
      <a:tcTxStyle b="off" i="off"/>
      <a:tcStyle>
        <a:tcBdr/>
      </a:tcStyle>
    </a:swCell>
    <a:firstRow>
      <a:tcTxStyle b="on" i="off"/>
      <a:tcStyle>
        <a:tcBdr/>
        <a:fill>
          <a:solidFill>
            <a:srgbClr val="F0F0F0"/>
          </a:solidFill>
        </a:fill>
      </a:tcStyle>
    </a:firstRow>
    <a:neCell>
      <a:tcTxStyle b="off" i="off"/>
      <a:tcStyle>
        <a:tcBdr/>
      </a:tcStyle>
    </a:neCell>
    <a:nwCell>
      <a:tcTxStyle b="off" i="off"/>
      <a:tcStyle>
        <a:tcBdr/>
      </a:tcStyle>
    </a:nwCell>
  </a:tblStyle>
  <a:tblStyle styleId="{944A76DE-18C8-4052-B20D-234813247C83}" styleName="Table_5">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b="off" i="off"/>
      <a:tcStyle>
        <a:tcBdr/>
        <a:fill>
          <a:solidFill>
            <a:srgbClr val="D0DEEF"/>
          </a:solidFill>
        </a:fill>
      </a:tcStyle>
    </a:band1H>
    <a:band2H>
      <a:tcTxStyle b="off" i="off"/>
      <a:tcStyle>
        <a:tcBdr/>
      </a:tcStyle>
    </a:band2H>
    <a:band1V>
      <a:tcTxStyle b="off" i="off"/>
      <a:tcStyle>
        <a:tcBdr/>
        <a:fill>
          <a:solidFill>
            <a:srgbClr val="D0DEEF"/>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5"/>
          </a:solidFill>
        </a:fill>
      </a:tcStyle>
    </a:lastCol>
    <a:firstCol>
      <a:tcTxStyle b="on" i="off">
        <a:font>
          <a:latin typeface="Calibri"/>
          <a:ea typeface="Calibri"/>
          <a:cs typeface="Calibri"/>
        </a:font>
        <a:schemeClr val="lt1"/>
      </a:tcTxStyle>
      <a:tcStyle>
        <a:tcBdr/>
        <a:fill>
          <a:solidFill>
            <a:schemeClr val="accent5"/>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5"/>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5"/>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65"/>
  </p:normalViewPr>
  <p:slideViewPr>
    <p:cSldViewPr snapToGrid="0" snapToObjects="1">
      <p:cViewPr varScale="1">
        <p:scale>
          <a:sx n="107" d="100"/>
          <a:sy n="107" d="100"/>
        </p:scale>
        <p:origin x="73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customschemas.google.com/relationships/presentationmetadata" Target="meta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5" name="Google Shape;145;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2" name="Google Shape;152;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9" name="Google Shape;159;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6" name="Google Shape;166;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3" name="Google Shape;173;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0" name="Google Shape;180;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7" name="Google Shape;187;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10575109c22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94" name="Google Shape;194;g10575109c2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10575109c22_0_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1" name="Google Shape;201;g10575109c22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8" name="Google Shape;208;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9" name="Google Shape;8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0" name="Google Shape;220;p1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38" name="Google Shape;238;p2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6" name="Google Shape;9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3" name="Google Shape;10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0" name="Google Shape;11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7" name="Google Shape;11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4" name="Google Shape;12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1" name="Google Shape;131;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8" name="Google Shape;13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2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2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3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3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3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3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3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3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3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2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2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2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2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2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2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3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3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3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3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31"/>
          <p:cNvSpPr>
            <a:spLocks noGrp="1"/>
          </p:cNvSpPr>
          <p:nvPr>
            <p:ph type="pic" idx="2"/>
          </p:nvPr>
        </p:nvSpPr>
        <p:spPr>
          <a:xfrm>
            <a:off x="5183188" y="987425"/>
            <a:ext cx="6172200" cy="4873625"/>
          </a:xfrm>
          <a:prstGeom prst="rect">
            <a:avLst/>
          </a:prstGeom>
          <a:noFill/>
          <a:ln>
            <a:noFill/>
          </a:ln>
        </p:spPr>
      </p:sp>
      <p:sp>
        <p:nvSpPr>
          <p:cNvPr id="64" name="Google Shape;64;p3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3"/>
        <p:cNvGrpSpPr/>
        <p:nvPr/>
      </p:nvGrpSpPr>
      <p:grpSpPr>
        <a:xfrm>
          <a:off x="0" y="0"/>
          <a:ext cx="0" cy="0"/>
          <a:chOff x="0" y="0"/>
          <a:chExt cx="0" cy="0"/>
        </a:xfrm>
      </p:grpSpPr>
      <p:sp>
        <p:nvSpPr>
          <p:cNvPr id="84" name="Google Shape;84;p1"/>
          <p:cNvSpPr txBox="1"/>
          <p:nvPr/>
        </p:nvSpPr>
        <p:spPr>
          <a:xfrm>
            <a:off x="403390" y="4721500"/>
            <a:ext cx="10001400" cy="144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US" sz="3200" b="1">
                <a:solidFill>
                  <a:srgbClr val="3F3F3F"/>
                </a:solidFill>
                <a:latin typeface="Calibri"/>
                <a:ea typeface="Calibri"/>
                <a:cs typeface="Calibri"/>
                <a:sym typeface="Calibri"/>
              </a:rPr>
              <a:t>Nova Scotia Rainbow Action Plan (NSRAP)</a:t>
            </a:r>
            <a:br>
              <a:rPr lang="en-US" sz="3200" b="0" i="0" u="none" strike="noStrike" cap="none">
                <a:solidFill>
                  <a:srgbClr val="3F3F3F"/>
                </a:solidFill>
                <a:latin typeface="Calibri"/>
                <a:ea typeface="Calibri"/>
                <a:cs typeface="Calibri"/>
                <a:sym typeface="Calibri"/>
              </a:rPr>
            </a:br>
            <a:r>
              <a:rPr lang="en-US" sz="2800" b="0" i="0" u="none" strike="noStrike" cap="none">
                <a:solidFill>
                  <a:srgbClr val="3F3F3F"/>
                </a:solidFill>
                <a:latin typeface="Calibri"/>
                <a:ea typeface="Calibri"/>
                <a:cs typeface="Calibri"/>
                <a:sym typeface="Calibri"/>
              </a:rPr>
              <a:t>Strategic Plan </a:t>
            </a:r>
            <a:r>
              <a:rPr lang="en-US" sz="2800">
                <a:solidFill>
                  <a:srgbClr val="3F3F3F"/>
                </a:solidFill>
                <a:latin typeface="Calibri"/>
                <a:ea typeface="Calibri"/>
                <a:cs typeface="Calibri"/>
                <a:sym typeface="Calibri"/>
              </a:rPr>
              <a:t>November - December, 2021</a:t>
            </a:r>
            <a:br>
              <a:rPr lang="en-US" sz="2800" b="0" i="0" u="none" strike="noStrike" cap="none">
                <a:solidFill>
                  <a:srgbClr val="3F3F3F"/>
                </a:solidFill>
                <a:latin typeface="Calibri"/>
                <a:ea typeface="Calibri"/>
                <a:cs typeface="Calibri"/>
                <a:sym typeface="Calibri"/>
              </a:rPr>
            </a:br>
            <a:r>
              <a:rPr lang="en-US" sz="2800" b="0" i="0" u="none" strike="noStrike" cap="none">
                <a:solidFill>
                  <a:srgbClr val="3F3F3F"/>
                </a:solidFill>
                <a:latin typeface="Calibri"/>
                <a:ea typeface="Calibri"/>
                <a:cs typeface="Calibri"/>
                <a:sym typeface="Calibri"/>
              </a:rPr>
              <a:t>Prepared by SME Strategy </a:t>
            </a:r>
            <a:endParaRPr sz="1000" b="0" i="0" u="none" strike="noStrike" cap="none">
              <a:solidFill>
                <a:srgbClr val="000000"/>
              </a:solidFill>
              <a:latin typeface="Arial"/>
              <a:ea typeface="Arial"/>
              <a:cs typeface="Arial"/>
              <a:sym typeface="Arial"/>
            </a:endParaRPr>
          </a:p>
        </p:txBody>
      </p:sp>
      <p:cxnSp>
        <p:nvCxnSpPr>
          <p:cNvPr id="85" name="Google Shape;85;p1"/>
          <p:cNvCxnSpPr/>
          <p:nvPr/>
        </p:nvCxnSpPr>
        <p:spPr>
          <a:xfrm>
            <a:off x="0" y="6321957"/>
            <a:ext cx="8175812" cy="0"/>
          </a:xfrm>
          <a:prstGeom prst="straightConnector1">
            <a:avLst/>
          </a:prstGeom>
          <a:noFill/>
          <a:ln w="9525" cap="flat" cmpd="sng">
            <a:solidFill>
              <a:srgbClr val="262626"/>
            </a:solidFill>
            <a:prstDash val="solid"/>
            <a:miter lim="800000"/>
            <a:headEnd type="none" w="sm" len="sm"/>
            <a:tailEnd type="none" w="sm" len="sm"/>
          </a:ln>
        </p:spPr>
      </p:cxnSp>
      <p:pic>
        <p:nvPicPr>
          <p:cNvPr id="86" name="Google Shape;86;p1"/>
          <p:cNvPicPr preferRelativeResize="0"/>
          <p:nvPr/>
        </p:nvPicPr>
        <p:blipFill>
          <a:blip r:embed="rId3">
            <a:alphaModFix/>
          </a:blip>
          <a:stretch>
            <a:fillRect/>
          </a:stretch>
        </p:blipFill>
        <p:spPr>
          <a:xfrm>
            <a:off x="403388" y="245150"/>
            <a:ext cx="8556024" cy="447635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alpha val="91372"/>
          </a:schemeClr>
        </a:solidFill>
        <a:effectLst/>
      </p:bgPr>
    </p:bg>
    <p:spTree>
      <p:nvGrpSpPr>
        <p:cNvPr id="1" name="Shape 146"/>
        <p:cNvGrpSpPr/>
        <p:nvPr/>
      </p:nvGrpSpPr>
      <p:grpSpPr>
        <a:xfrm>
          <a:off x="0" y="0"/>
          <a:ext cx="0" cy="0"/>
          <a:chOff x="0" y="0"/>
          <a:chExt cx="0" cy="0"/>
        </a:xfrm>
      </p:grpSpPr>
      <p:cxnSp>
        <p:nvCxnSpPr>
          <p:cNvPr id="147" name="Google Shape;147;p10"/>
          <p:cNvCxnSpPr/>
          <p:nvPr/>
        </p:nvCxnSpPr>
        <p:spPr>
          <a:xfrm>
            <a:off x="0" y="1391611"/>
            <a:ext cx="8175812" cy="0"/>
          </a:xfrm>
          <a:prstGeom prst="straightConnector1">
            <a:avLst/>
          </a:prstGeom>
          <a:noFill/>
          <a:ln w="9525" cap="flat" cmpd="sng">
            <a:solidFill>
              <a:srgbClr val="262626"/>
            </a:solidFill>
            <a:prstDash val="solid"/>
            <a:miter lim="800000"/>
            <a:headEnd type="none" w="sm" len="sm"/>
            <a:tailEnd type="none" w="sm" len="sm"/>
          </a:ln>
        </p:spPr>
      </p:cxnSp>
      <p:sp>
        <p:nvSpPr>
          <p:cNvPr id="148" name="Google Shape;148;p10"/>
          <p:cNvSpPr txBox="1"/>
          <p:nvPr/>
        </p:nvSpPr>
        <p:spPr>
          <a:xfrm>
            <a:off x="484094" y="282025"/>
            <a:ext cx="11403000" cy="1508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PESTLE Trend Analysis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262626"/>
                </a:solidFill>
                <a:latin typeface="Calibri"/>
                <a:ea typeface="Calibri"/>
                <a:cs typeface="Calibri"/>
                <a:sym typeface="Calibri"/>
              </a:rPr>
              <a:t> </a:t>
            </a:r>
            <a:r>
              <a:rPr lang="en-US" sz="2000">
                <a:solidFill>
                  <a:srgbClr val="262626"/>
                </a:solidFill>
                <a:latin typeface="Calibri"/>
                <a:ea typeface="Calibri"/>
                <a:cs typeface="Calibri"/>
                <a:sym typeface="Calibri"/>
              </a:rPr>
              <a:t>What are the macro-level trends that we see between Nov 2021 - Nov 2024</a:t>
            </a:r>
            <a:r>
              <a:rPr lang="en-US" sz="2000" b="0" i="0" u="none" strike="noStrike" cap="none">
                <a:solidFill>
                  <a:srgbClr val="262626"/>
                </a:solidFill>
                <a:latin typeface="Calibri"/>
                <a:ea typeface="Calibri"/>
                <a:cs typeface="Calibri"/>
                <a:sym typeface="Calibri"/>
              </a:rPr>
              <a:t>?</a:t>
            </a: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149" name="Google Shape;149;p10"/>
          <p:cNvGraphicFramePr/>
          <p:nvPr>
            <p:extLst>
              <p:ext uri="{D42A27DB-BD31-4B8C-83A1-F6EECF244321}">
                <p14:modId xmlns:p14="http://schemas.microsoft.com/office/powerpoint/2010/main" val="1255609479"/>
              </p:ext>
            </p:extLst>
          </p:nvPr>
        </p:nvGraphicFramePr>
        <p:xfrm>
          <a:off x="484095" y="1668551"/>
          <a:ext cx="11403100" cy="3931940"/>
        </p:xfrm>
        <a:graphic>
          <a:graphicData uri="http://schemas.openxmlformats.org/drawingml/2006/table">
            <a:tbl>
              <a:tblPr firstRow="1" bandRow="1">
                <a:noFill/>
                <a:tableStyleId>{28CD1454-DF69-435B-9A7A-3B891158E3D4}</a:tableStyleId>
              </a:tblPr>
              <a:tblGrid>
                <a:gridCol w="1846725">
                  <a:extLst>
                    <a:ext uri="{9D8B030D-6E8A-4147-A177-3AD203B41FA5}">
                      <a16:colId xmlns:a16="http://schemas.microsoft.com/office/drawing/2014/main" val="20000"/>
                    </a:ext>
                  </a:extLst>
                </a:gridCol>
                <a:gridCol w="4482350">
                  <a:extLst>
                    <a:ext uri="{9D8B030D-6E8A-4147-A177-3AD203B41FA5}">
                      <a16:colId xmlns:a16="http://schemas.microsoft.com/office/drawing/2014/main" val="20001"/>
                    </a:ext>
                  </a:extLst>
                </a:gridCol>
                <a:gridCol w="5074025">
                  <a:extLst>
                    <a:ext uri="{9D8B030D-6E8A-4147-A177-3AD203B41FA5}">
                      <a16:colId xmlns:a16="http://schemas.microsoft.com/office/drawing/2014/main" val="20002"/>
                    </a:ext>
                  </a:extLst>
                </a:gridCol>
              </a:tblGrid>
              <a:tr h="37085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t>LEGAL</a:t>
                      </a:r>
                      <a:endParaRPr sz="1400" u="none" strike="noStrike" cap="none"/>
                    </a:p>
                    <a:p>
                      <a:pPr marL="0" marR="0" lvl="0" indent="0" algn="l" rtl="0">
                        <a:lnSpc>
                          <a:spcPct val="100000"/>
                        </a:lnSpc>
                        <a:spcBef>
                          <a:spcPts val="0"/>
                        </a:spcBef>
                        <a:spcAft>
                          <a:spcPts val="0"/>
                        </a:spcAft>
                        <a:buClr>
                          <a:srgbClr val="000000"/>
                        </a:buClr>
                        <a:buSzPts val="1600"/>
                        <a:buFont typeface="Arial"/>
                        <a:buNone/>
                      </a:pPr>
                      <a:endParaRPr sz="1600" u="none" strike="noStrike" cap="none"/>
                    </a:p>
                    <a:p>
                      <a:pPr marL="0" marR="0" lvl="0" indent="0" algn="l" rtl="0">
                        <a:lnSpc>
                          <a:spcPct val="100000"/>
                        </a:lnSpc>
                        <a:spcBef>
                          <a:spcPts val="0"/>
                        </a:spcBef>
                        <a:spcAft>
                          <a:spcPts val="0"/>
                        </a:spcAft>
                        <a:buClr>
                          <a:srgbClr val="000000"/>
                        </a:buClr>
                        <a:buSzPts val="1600"/>
                        <a:buFont typeface="Arial"/>
                        <a:buNone/>
                      </a:pPr>
                      <a:endParaRPr sz="1600" u="none" strike="noStrike" cap="none"/>
                    </a:p>
                    <a:p>
                      <a:pPr marL="0" marR="0" lvl="0" indent="0" algn="l" rtl="0">
                        <a:lnSpc>
                          <a:spcPct val="100000"/>
                        </a:lnSpc>
                        <a:spcBef>
                          <a:spcPts val="0"/>
                        </a:spcBef>
                        <a:spcAft>
                          <a:spcPts val="0"/>
                        </a:spcAft>
                        <a:buClr>
                          <a:srgbClr val="000000"/>
                        </a:buClr>
                        <a:buSzPts val="1600"/>
                        <a:buFont typeface="Arial"/>
                        <a:buNone/>
                      </a:pPr>
                      <a:endParaRPr sz="1600" u="none" strike="noStrike" cap="none"/>
                    </a:p>
                    <a:p>
                      <a:pPr marL="0" marR="0" lvl="0" indent="0" algn="l" rtl="0">
                        <a:lnSpc>
                          <a:spcPct val="100000"/>
                        </a:lnSpc>
                        <a:spcBef>
                          <a:spcPts val="0"/>
                        </a:spcBef>
                        <a:spcAft>
                          <a:spcPts val="0"/>
                        </a:spcAft>
                        <a:buClr>
                          <a:srgbClr val="000000"/>
                        </a:buClr>
                        <a:buSzPts val="1600"/>
                        <a:buFont typeface="Arial"/>
                        <a:buNone/>
                      </a:pPr>
                      <a:endParaRPr sz="1600" u="none" strike="noStrike" cap="none"/>
                    </a:p>
                    <a:p>
                      <a:pPr marL="0" marR="0" lvl="0" indent="0" algn="l" rtl="0">
                        <a:lnSpc>
                          <a:spcPct val="100000"/>
                        </a:lnSpc>
                        <a:spcBef>
                          <a:spcPts val="0"/>
                        </a:spcBef>
                        <a:spcAft>
                          <a:spcPts val="0"/>
                        </a:spcAft>
                        <a:buClr>
                          <a:srgbClr val="000000"/>
                        </a:buClr>
                        <a:buSzPts val="1600"/>
                        <a:buFont typeface="Arial"/>
                        <a:buNone/>
                      </a:pPr>
                      <a:endParaRPr sz="1600" u="none" strike="noStrike" cap="none"/>
                    </a:p>
                  </a:txBody>
                  <a:tcPr marL="91450" marR="91450" marT="45725" marB="45725"/>
                </a:tc>
                <a:tc>
                  <a:txBody>
                    <a:bodyPr/>
                    <a:lstStyle/>
                    <a:p>
                      <a:pPr marL="457200" lvl="0" indent="-323850" algn="l" rtl="0">
                        <a:spcBef>
                          <a:spcPts val="0"/>
                        </a:spcBef>
                        <a:spcAft>
                          <a:spcPts val="0"/>
                        </a:spcAft>
                        <a:buClr>
                          <a:schemeClr val="dk1"/>
                        </a:buClr>
                        <a:buSzPts val="1500"/>
                        <a:buFont typeface="Calibri"/>
                        <a:buChar char="●"/>
                      </a:pPr>
                      <a:r>
                        <a:rPr lang="en-US" sz="1500" b="0"/>
                        <a:t>Increase of data collection to inform legal action</a:t>
                      </a:r>
                      <a:endParaRPr sz="1500" b="0"/>
                    </a:p>
                    <a:p>
                      <a:pPr marL="457200" lvl="0" indent="-323850" algn="l" rtl="0">
                        <a:spcBef>
                          <a:spcPts val="0"/>
                        </a:spcBef>
                        <a:spcAft>
                          <a:spcPts val="0"/>
                        </a:spcAft>
                        <a:buClr>
                          <a:schemeClr val="dk1"/>
                        </a:buClr>
                        <a:buSzPts val="1500"/>
                        <a:buFont typeface="Calibri"/>
                        <a:buChar char="●"/>
                      </a:pPr>
                      <a:r>
                        <a:rPr lang="en-US" sz="1500" b="0"/>
                        <a:t>Increase in governments including gender expression laws</a:t>
                      </a:r>
                      <a:endParaRPr sz="1500" b="0"/>
                    </a:p>
                    <a:p>
                      <a:pPr marL="457200" lvl="0" indent="-323850" algn="l" rtl="0">
                        <a:spcBef>
                          <a:spcPts val="0"/>
                        </a:spcBef>
                        <a:spcAft>
                          <a:spcPts val="0"/>
                        </a:spcAft>
                        <a:buClr>
                          <a:schemeClr val="dk1"/>
                        </a:buClr>
                        <a:buSzPts val="1500"/>
                        <a:buFont typeface="Calibri"/>
                        <a:buChar char="●"/>
                      </a:pPr>
                      <a:r>
                        <a:rPr lang="en-US" sz="1500" b="0"/>
                        <a:t>increased legal/political environment has potential for volatility</a:t>
                      </a:r>
                      <a:endParaRPr sz="1500" b="0"/>
                    </a:p>
                    <a:p>
                      <a:pPr marL="457200" lvl="0" indent="-323850" algn="l" rtl="0">
                        <a:spcBef>
                          <a:spcPts val="0"/>
                        </a:spcBef>
                        <a:spcAft>
                          <a:spcPts val="0"/>
                        </a:spcAft>
                        <a:buClr>
                          <a:schemeClr val="dk1"/>
                        </a:buClr>
                        <a:buSzPts val="1500"/>
                        <a:buFont typeface="Calibri"/>
                        <a:buChar char="●"/>
                      </a:pPr>
                      <a:r>
                        <a:rPr lang="en-US" sz="1500" b="0"/>
                        <a:t>Increased acknowledgement and recognition of gender identity and sexual orientation (e.g. asking about pronouns)</a:t>
                      </a:r>
                      <a:endParaRPr sz="1500" b="0"/>
                    </a:p>
                    <a:p>
                      <a:pPr marL="457200" lvl="0" indent="-323850" algn="l" rtl="0">
                        <a:spcBef>
                          <a:spcPts val="0"/>
                        </a:spcBef>
                        <a:spcAft>
                          <a:spcPts val="0"/>
                        </a:spcAft>
                        <a:buClr>
                          <a:schemeClr val="dk1"/>
                        </a:buClr>
                        <a:buSzPts val="1500"/>
                        <a:buFont typeface="Calibri"/>
                        <a:buChar char="●"/>
                      </a:pPr>
                      <a:r>
                        <a:rPr lang="en-US" sz="1500" b="0"/>
                        <a:t>Increased changes in how assisted suicide is carried out</a:t>
                      </a:r>
                      <a:endParaRPr sz="1500" b="0"/>
                    </a:p>
                  </a:txBody>
                  <a:tcPr marL="91450" marR="91450" marT="45725" marB="45725"/>
                </a:tc>
                <a:tc>
                  <a:txBody>
                    <a:bodyPr/>
                    <a:lstStyle/>
                    <a:p>
                      <a:pPr marL="457200" lvl="0" indent="-323850" algn="l" rtl="0">
                        <a:spcBef>
                          <a:spcPts val="0"/>
                        </a:spcBef>
                        <a:spcAft>
                          <a:spcPts val="0"/>
                        </a:spcAft>
                        <a:buClr>
                          <a:schemeClr val="dk1"/>
                        </a:buClr>
                        <a:buSzPts val="1500"/>
                        <a:buFont typeface="Calibri"/>
                        <a:buChar char="●"/>
                      </a:pPr>
                      <a:r>
                        <a:rPr lang="en-US" sz="1500" b="0"/>
                        <a:t>Increase in employers requiring NDAs</a:t>
                      </a:r>
                      <a:endParaRPr sz="1500" b="0"/>
                    </a:p>
                    <a:p>
                      <a:pPr marL="457200" lvl="0" indent="-323850" algn="l" rtl="0">
                        <a:spcBef>
                          <a:spcPts val="0"/>
                        </a:spcBef>
                        <a:spcAft>
                          <a:spcPts val="0"/>
                        </a:spcAft>
                        <a:buClr>
                          <a:schemeClr val="dk1"/>
                        </a:buClr>
                        <a:buSzPts val="1500"/>
                        <a:buFont typeface="Calibri"/>
                        <a:buChar char="●"/>
                      </a:pPr>
                      <a:r>
                        <a:rPr lang="en-US" sz="1500" b="0"/>
                        <a:t>Decreased interest and engagement in all the ways that laws discriminate</a:t>
                      </a:r>
                      <a:endParaRPr sz="1500" b="0"/>
                    </a:p>
                    <a:p>
                      <a:pPr marL="457200" lvl="0" indent="-323850" algn="l" rtl="0">
                        <a:spcBef>
                          <a:spcPts val="0"/>
                        </a:spcBef>
                        <a:spcAft>
                          <a:spcPts val="0"/>
                        </a:spcAft>
                        <a:buClr>
                          <a:schemeClr val="dk1"/>
                        </a:buClr>
                        <a:buSzPts val="1500"/>
                        <a:buFont typeface="Calibri"/>
                        <a:buChar char="●"/>
                      </a:pPr>
                      <a:r>
                        <a:rPr lang="en-US" sz="1500" b="0"/>
                        <a:t>increase in changing legislation affecting individual communities</a:t>
                      </a:r>
                      <a:endParaRPr sz="1500" b="0"/>
                    </a:p>
                    <a:p>
                      <a:pPr marL="457200" lvl="0" indent="-323850" algn="l" rtl="0">
                        <a:spcBef>
                          <a:spcPts val="0"/>
                        </a:spcBef>
                        <a:spcAft>
                          <a:spcPts val="0"/>
                        </a:spcAft>
                        <a:buClr>
                          <a:schemeClr val="dk1"/>
                        </a:buClr>
                        <a:buSzPts val="1500"/>
                        <a:buFont typeface="Calibri"/>
                        <a:buChar char="●"/>
                      </a:pPr>
                      <a:r>
                        <a:rPr lang="en-US" sz="1500" b="0"/>
                        <a:t>Increasing legal issues for marginalized communities (ex: expulsions of homeless camps based on locations)</a:t>
                      </a:r>
                      <a:endParaRPr sz="1500" b="0"/>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t>ENVIRONMENTAL</a:t>
                      </a:r>
                      <a:endParaRPr sz="1400" u="none" strike="noStrike" cap="none"/>
                    </a:p>
                    <a:p>
                      <a:pPr marL="0" marR="0" lvl="0" indent="0" algn="l" rtl="0">
                        <a:lnSpc>
                          <a:spcPct val="100000"/>
                        </a:lnSpc>
                        <a:spcBef>
                          <a:spcPts val="0"/>
                        </a:spcBef>
                        <a:spcAft>
                          <a:spcPts val="0"/>
                        </a:spcAft>
                        <a:buClr>
                          <a:srgbClr val="000000"/>
                        </a:buClr>
                        <a:buSzPts val="1600"/>
                        <a:buFont typeface="Arial"/>
                        <a:buNone/>
                      </a:pPr>
                      <a:endParaRPr sz="1600" u="none" strike="noStrike" cap="none"/>
                    </a:p>
                    <a:p>
                      <a:pPr marL="0" marR="0" lvl="0" indent="0" algn="l" rtl="0">
                        <a:lnSpc>
                          <a:spcPct val="100000"/>
                        </a:lnSpc>
                        <a:spcBef>
                          <a:spcPts val="0"/>
                        </a:spcBef>
                        <a:spcAft>
                          <a:spcPts val="0"/>
                        </a:spcAft>
                        <a:buClr>
                          <a:srgbClr val="000000"/>
                        </a:buClr>
                        <a:buSzPts val="1600"/>
                        <a:buFont typeface="Arial"/>
                        <a:buNone/>
                      </a:pPr>
                      <a:endParaRPr sz="1600" u="none" strike="noStrike" cap="none"/>
                    </a:p>
                    <a:p>
                      <a:pPr marL="0" marR="0" lvl="0" indent="0" algn="l" rtl="0">
                        <a:lnSpc>
                          <a:spcPct val="100000"/>
                        </a:lnSpc>
                        <a:spcBef>
                          <a:spcPts val="0"/>
                        </a:spcBef>
                        <a:spcAft>
                          <a:spcPts val="0"/>
                        </a:spcAft>
                        <a:buClr>
                          <a:srgbClr val="000000"/>
                        </a:buClr>
                        <a:buSzPts val="1600"/>
                        <a:buFont typeface="Arial"/>
                        <a:buNone/>
                      </a:pPr>
                      <a:endParaRPr sz="1600" u="none" strike="noStrike" cap="none"/>
                    </a:p>
                    <a:p>
                      <a:pPr marL="0" marR="0" lvl="0" indent="0" algn="l" rtl="0">
                        <a:lnSpc>
                          <a:spcPct val="100000"/>
                        </a:lnSpc>
                        <a:spcBef>
                          <a:spcPts val="0"/>
                        </a:spcBef>
                        <a:spcAft>
                          <a:spcPts val="0"/>
                        </a:spcAft>
                        <a:buClr>
                          <a:srgbClr val="000000"/>
                        </a:buClr>
                        <a:buSzPts val="1600"/>
                        <a:buFont typeface="Arial"/>
                        <a:buNone/>
                      </a:pPr>
                      <a:endParaRPr sz="1600" u="none" strike="noStrike" cap="none"/>
                    </a:p>
                    <a:p>
                      <a:pPr marL="0" marR="0" lvl="0" indent="0" algn="l" rtl="0">
                        <a:lnSpc>
                          <a:spcPct val="100000"/>
                        </a:lnSpc>
                        <a:spcBef>
                          <a:spcPts val="0"/>
                        </a:spcBef>
                        <a:spcAft>
                          <a:spcPts val="0"/>
                        </a:spcAft>
                        <a:buClr>
                          <a:srgbClr val="000000"/>
                        </a:buClr>
                        <a:buSzPts val="1600"/>
                        <a:buFont typeface="Arial"/>
                        <a:buNone/>
                      </a:pPr>
                      <a:endParaRPr sz="1600" u="none" strike="noStrike" cap="none"/>
                    </a:p>
                  </a:txBody>
                  <a:tcPr marL="91450" marR="91450" marT="45725" marB="45725"/>
                </a:tc>
                <a:tc>
                  <a:txBody>
                    <a:bodyPr/>
                    <a:lstStyle/>
                    <a:p>
                      <a:pPr marL="457200" lvl="0" indent="-323850" algn="l" rtl="0">
                        <a:spcBef>
                          <a:spcPts val="0"/>
                        </a:spcBef>
                        <a:spcAft>
                          <a:spcPts val="0"/>
                        </a:spcAft>
                        <a:buClr>
                          <a:schemeClr val="dk1"/>
                        </a:buClr>
                        <a:buSzPts val="1500"/>
                        <a:buFont typeface="Calibri"/>
                        <a:buChar char="●"/>
                      </a:pPr>
                      <a:r>
                        <a:rPr lang="en-US" sz="1500" dirty="0"/>
                        <a:t>Increased desire for net zero carbon emissions</a:t>
                      </a:r>
                      <a:endParaRPr sz="1500" dirty="0"/>
                    </a:p>
                    <a:p>
                      <a:pPr marL="457200" lvl="0" indent="-323850" algn="l" rtl="0">
                        <a:spcBef>
                          <a:spcPts val="0"/>
                        </a:spcBef>
                        <a:spcAft>
                          <a:spcPts val="0"/>
                        </a:spcAft>
                        <a:buClr>
                          <a:schemeClr val="dk1"/>
                        </a:buClr>
                        <a:buSzPts val="1500"/>
                        <a:buFont typeface="Calibri"/>
                        <a:buChar char="●"/>
                      </a:pPr>
                      <a:r>
                        <a:rPr lang="en-US" sz="1500" dirty="0"/>
                        <a:t>Increase in global warming</a:t>
                      </a:r>
                      <a:endParaRPr sz="1500" dirty="0"/>
                    </a:p>
                    <a:p>
                      <a:pPr marL="457200" lvl="0" indent="-323850" algn="l" rtl="0">
                        <a:spcBef>
                          <a:spcPts val="0"/>
                        </a:spcBef>
                        <a:spcAft>
                          <a:spcPts val="0"/>
                        </a:spcAft>
                        <a:buClr>
                          <a:schemeClr val="dk1"/>
                        </a:buClr>
                        <a:buSzPts val="1500"/>
                        <a:buFont typeface="Calibri"/>
                        <a:buChar char="●"/>
                      </a:pPr>
                      <a:r>
                        <a:rPr lang="en-US" sz="1500" dirty="0"/>
                        <a:t>Increase in Indigenous rights re: land, fisheries etc.</a:t>
                      </a:r>
                      <a:endParaRPr sz="1500" dirty="0"/>
                    </a:p>
                  </a:txBody>
                  <a:tcPr marL="91450" marR="91450" marT="45725" marB="45725"/>
                </a:tc>
                <a:tc>
                  <a:txBody>
                    <a:bodyPr/>
                    <a:lstStyle/>
                    <a:p>
                      <a:pPr marL="457200" lvl="0" indent="-323850" algn="l" rtl="0">
                        <a:spcBef>
                          <a:spcPts val="0"/>
                        </a:spcBef>
                        <a:spcAft>
                          <a:spcPts val="0"/>
                        </a:spcAft>
                        <a:buClr>
                          <a:schemeClr val="dk1"/>
                        </a:buClr>
                        <a:buSzPts val="1500"/>
                        <a:buFont typeface="Calibri"/>
                        <a:buChar char="●"/>
                      </a:pPr>
                      <a:r>
                        <a:rPr lang="en-US" sz="1500" dirty="0"/>
                        <a:t>Increase in environmental racism </a:t>
                      </a:r>
                      <a:r>
                        <a:rPr lang="en-US" sz="1500" dirty="0" err="1"/>
                        <a:t>i.e</a:t>
                      </a:r>
                      <a:r>
                        <a:rPr lang="en-US" sz="1500" dirty="0"/>
                        <a:t> "something in the water"</a:t>
                      </a:r>
                      <a:endParaRPr sz="1500" dirty="0"/>
                    </a:p>
                    <a:p>
                      <a:pPr marL="457200" lvl="0" indent="-323850" algn="l" rtl="0">
                        <a:spcBef>
                          <a:spcPts val="0"/>
                        </a:spcBef>
                        <a:spcAft>
                          <a:spcPts val="0"/>
                        </a:spcAft>
                        <a:buClr>
                          <a:schemeClr val="dk1"/>
                        </a:buClr>
                        <a:buSzPts val="1500"/>
                        <a:buFont typeface="Calibri"/>
                        <a:buChar char="●"/>
                      </a:pPr>
                      <a:r>
                        <a:rPr lang="en-US" sz="1500" dirty="0"/>
                        <a:t>Increased interest in sustainable living</a:t>
                      </a:r>
                      <a:endParaRPr sz="1500" dirty="0"/>
                    </a:p>
                    <a:p>
                      <a:pPr marL="457200" lvl="0" indent="-323850" algn="l" rtl="0">
                        <a:spcBef>
                          <a:spcPts val="0"/>
                        </a:spcBef>
                        <a:spcAft>
                          <a:spcPts val="0"/>
                        </a:spcAft>
                        <a:buClr>
                          <a:schemeClr val="dk1"/>
                        </a:buClr>
                        <a:buSzPts val="1500"/>
                        <a:buFont typeface="Calibri"/>
                        <a:buChar char="●"/>
                      </a:pPr>
                      <a:r>
                        <a:rPr lang="en-US" sz="1500" dirty="0"/>
                        <a:t>Increase in Zero emission goals</a:t>
                      </a:r>
                      <a:endParaRPr sz="1500" dirty="0"/>
                    </a:p>
                  </a:txBody>
                  <a:tcPr marL="91450" marR="91450" marT="45725" marB="45725"/>
                </a:tc>
                <a:extLst>
                  <a:ext uri="{0D108BD9-81ED-4DB2-BD59-A6C34878D82A}">
                    <a16:rowId xmlns:a16="http://schemas.microsoft.com/office/drawing/2014/main" val="10001"/>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alpha val="91372"/>
          </a:schemeClr>
        </a:solidFill>
        <a:effectLst/>
      </p:bgPr>
    </p:bg>
    <p:spTree>
      <p:nvGrpSpPr>
        <p:cNvPr id="1" name="Shape 153"/>
        <p:cNvGrpSpPr/>
        <p:nvPr/>
      </p:nvGrpSpPr>
      <p:grpSpPr>
        <a:xfrm>
          <a:off x="0" y="0"/>
          <a:ext cx="0" cy="0"/>
          <a:chOff x="0" y="0"/>
          <a:chExt cx="0" cy="0"/>
        </a:xfrm>
      </p:grpSpPr>
      <p:cxnSp>
        <p:nvCxnSpPr>
          <p:cNvPr id="154" name="Google Shape;154;p11"/>
          <p:cNvCxnSpPr/>
          <p:nvPr/>
        </p:nvCxnSpPr>
        <p:spPr>
          <a:xfrm>
            <a:off x="0" y="1391611"/>
            <a:ext cx="8175812" cy="0"/>
          </a:xfrm>
          <a:prstGeom prst="straightConnector1">
            <a:avLst/>
          </a:prstGeom>
          <a:noFill/>
          <a:ln w="9525" cap="flat" cmpd="sng">
            <a:solidFill>
              <a:srgbClr val="262626"/>
            </a:solidFill>
            <a:prstDash val="solid"/>
            <a:miter lim="800000"/>
            <a:headEnd type="none" w="sm" len="sm"/>
            <a:tailEnd type="none" w="sm" len="sm"/>
          </a:ln>
        </p:spPr>
      </p:cxnSp>
      <p:sp>
        <p:nvSpPr>
          <p:cNvPr id="155" name="Google Shape;155;p11"/>
          <p:cNvSpPr txBox="1"/>
          <p:nvPr/>
        </p:nvSpPr>
        <p:spPr>
          <a:xfrm>
            <a:off x="484094" y="282025"/>
            <a:ext cx="11403000" cy="1785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Vision </a:t>
            </a:r>
            <a:r>
              <a:rPr lang="en-US" sz="3600">
                <a:solidFill>
                  <a:srgbClr val="262626"/>
                </a:solidFill>
                <a:latin typeface="Calibri"/>
                <a:ea typeface="Calibri"/>
                <a:cs typeface="Calibri"/>
                <a:sym typeface="Calibri"/>
              </a:rPr>
              <a:t>November 2024</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262626"/>
                </a:solidFill>
                <a:latin typeface="Calibri"/>
                <a:ea typeface="Calibri"/>
                <a:cs typeface="Calibri"/>
                <a:sym typeface="Calibri"/>
              </a:rPr>
              <a:t> If we are successful, where do we see our organization in</a:t>
            </a:r>
            <a:r>
              <a:rPr lang="en-US" sz="2000">
                <a:solidFill>
                  <a:srgbClr val="262626"/>
                </a:solidFill>
                <a:latin typeface="Calibri"/>
                <a:ea typeface="Calibri"/>
                <a:cs typeface="Calibri"/>
                <a:sym typeface="Calibri"/>
              </a:rPr>
              <a:t> 2024</a:t>
            </a:r>
            <a:r>
              <a:rPr lang="en-US" sz="2000" b="0" i="0" u="none" strike="noStrike" cap="none">
                <a:solidFill>
                  <a:srgbClr val="262626"/>
                </a:solidFill>
                <a:latin typeface="Calibri"/>
                <a:ea typeface="Calibri"/>
                <a:cs typeface="Calibri"/>
                <a:sym typeface="Calibri"/>
              </a:rPr>
              <a: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156" name="Google Shape;156;p11"/>
          <p:cNvGraphicFramePr/>
          <p:nvPr>
            <p:extLst>
              <p:ext uri="{D42A27DB-BD31-4B8C-83A1-F6EECF244321}">
                <p14:modId xmlns:p14="http://schemas.microsoft.com/office/powerpoint/2010/main" val="412496187"/>
              </p:ext>
            </p:extLst>
          </p:nvPr>
        </p:nvGraphicFramePr>
        <p:xfrm>
          <a:off x="484094" y="1637258"/>
          <a:ext cx="11160200" cy="5029210"/>
        </p:xfrm>
        <a:graphic>
          <a:graphicData uri="http://schemas.openxmlformats.org/drawingml/2006/table">
            <a:tbl>
              <a:tblPr firstRow="1" bandRow="1">
                <a:noFill/>
                <a:tableStyleId>{8F4A1E20-2557-498C-8A5D-A00C3C9A00CC}</a:tableStyleId>
              </a:tblPr>
              <a:tblGrid>
                <a:gridCol w="5580100">
                  <a:extLst>
                    <a:ext uri="{9D8B030D-6E8A-4147-A177-3AD203B41FA5}">
                      <a16:colId xmlns:a16="http://schemas.microsoft.com/office/drawing/2014/main" val="20000"/>
                    </a:ext>
                  </a:extLst>
                </a:gridCol>
                <a:gridCol w="5580100">
                  <a:extLst>
                    <a:ext uri="{9D8B030D-6E8A-4147-A177-3AD203B41FA5}">
                      <a16:colId xmlns:a16="http://schemas.microsoft.com/office/drawing/2014/main" val="20001"/>
                    </a:ext>
                  </a:extLst>
                </a:gridCol>
              </a:tblGrid>
              <a:tr h="4746050">
                <a:tc gridSpan="2">
                  <a:txBody>
                    <a:bodyPr/>
                    <a:lstStyle/>
                    <a:p>
                      <a:pPr marL="457200" lvl="0" indent="-342900" algn="l" rtl="0">
                        <a:spcBef>
                          <a:spcPts val="0"/>
                        </a:spcBef>
                        <a:spcAft>
                          <a:spcPts val="0"/>
                        </a:spcAft>
                        <a:buClr>
                          <a:schemeClr val="dk1"/>
                        </a:buClr>
                        <a:buSzPts val="1800"/>
                        <a:buFont typeface="Noto Sans Symbols"/>
                        <a:buChar char="●"/>
                      </a:pPr>
                      <a:r>
                        <a:rPr lang="en-US" sz="1800" b="0" dirty="0">
                          <a:solidFill>
                            <a:schemeClr val="dk1"/>
                          </a:solidFill>
                        </a:rPr>
                        <a:t>We have core funding to support 2 staff minimum (1 ED, 1 trainer)/Full time staff and enough members for our committees/small core staff working with managing grant programs (proposals, </a:t>
                      </a:r>
                      <a:r>
                        <a:rPr lang="en-US" sz="1800" b="0" dirty="0" err="1">
                          <a:solidFill>
                            <a:schemeClr val="dk1"/>
                          </a:solidFill>
                        </a:rPr>
                        <a:t>etc</a:t>
                      </a:r>
                      <a:r>
                        <a:rPr lang="en-US" sz="1800" b="0" dirty="0">
                          <a:solidFill>
                            <a:schemeClr val="dk1"/>
                          </a:solidFill>
                        </a:rPr>
                        <a:t>) </a:t>
                      </a:r>
                      <a:br>
                        <a:rPr lang="en-US" sz="1800" b="0" dirty="0">
                          <a:solidFill>
                            <a:schemeClr val="dk1"/>
                          </a:solidFill>
                        </a:rPr>
                      </a:br>
                      <a:endParaRPr sz="1800" b="0" dirty="0">
                        <a:solidFill>
                          <a:schemeClr val="dk1"/>
                        </a:solidFill>
                      </a:endParaRPr>
                    </a:p>
                    <a:p>
                      <a:pPr marL="457200" lvl="0" indent="-342900" algn="l" rtl="0">
                        <a:spcBef>
                          <a:spcPts val="0"/>
                        </a:spcBef>
                        <a:spcAft>
                          <a:spcPts val="0"/>
                        </a:spcAft>
                        <a:buClr>
                          <a:schemeClr val="dk1"/>
                        </a:buClr>
                        <a:buSzPts val="1800"/>
                        <a:buFont typeface="Noto Sans Symbols"/>
                        <a:buChar char="●"/>
                      </a:pPr>
                      <a:r>
                        <a:rPr lang="en-US" sz="1800" b="0" dirty="0">
                          <a:solidFill>
                            <a:schemeClr val="dk1"/>
                          </a:solidFill>
                        </a:rPr>
                        <a:t>Our board is a full board and we have full staff to meet the needs of our population </a:t>
                      </a:r>
                      <a:br>
                        <a:rPr lang="en-US" sz="1800" b="0" dirty="0">
                          <a:solidFill>
                            <a:schemeClr val="dk1"/>
                          </a:solidFill>
                        </a:rPr>
                      </a:br>
                      <a:endParaRPr sz="1800" b="0" dirty="0">
                        <a:solidFill>
                          <a:schemeClr val="dk1"/>
                        </a:solidFill>
                      </a:endParaRPr>
                    </a:p>
                    <a:p>
                      <a:pPr marL="457200" lvl="0" indent="-342900" algn="l" rtl="0">
                        <a:spcBef>
                          <a:spcPts val="0"/>
                        </a:spcBef>
                        <a:spcAft>
                          <a:spcPts val="0"/>
                        </a:spcAft>
                        <a:buClr>
                          <a:schemeClr val="dk1"/>
                        </a:buClr>
                        <a:buSzPts val="1800"/>
                        <a:buFont typeface="Noto Sans Symbols"/>
                        <a:buChar char="●"/>
                      </a:pPr>
                      <a:r>
                        <a:rPr lang="en-US" sz="1800" b="0" dirty="0">
                          <a:solidFill>
                            <a:schemeClr val="dk1"/>
                          </a:solidFill>
                        </a:rPr>
                        <a:t>We have board solidarity with a shared expectations, and we’re working towards the same outcomes, and everyone feels that they are an integral part of NSRAP </a:t>
                      </a:r>
                      <a:br>
                        <a:rPr lang="en-US" sz="1800" b="0" dirty="0">
                          <a:solidFill>
                            <a:schemeClr val="dk1"/>
                          </a:solidFill>
                        </a:rPr>
                      </a:br>
                      <a:endParaRPr sz="1800" b="0" dirty="0">
                        <a:solidFill>
                          <a:schemeClr val="dk1"/>
                        </a:solidFill>
                      </a:endParaRPr>
                    </a:p>
                    <a:p>
                      <a:pPr marL="457200" lvl="0" indent="-342900" algn="l" rtl="0">
                        <a:spcBef>
                          <a:spcPts val="0"/>
                        </a:spcBef>
                        <a:spcAft>
                          <a:spcPts val="0"/>
                        </a:spcAft>
                        <a:buClr>
                          <a:schemeClr val="dk1"/>
                        </a:buClr>
                        <a:buSzPts val="1800"/>
                        <a:buFont typeface="Noto Sans Symbols"/>
                        <a:buChar char="●"/>
                      </a:pPr>
                      <a:r>
                        <a:rPr lang="en-US" sz="1800" b="0" dirty="0">
                          <a:solidFill>
                            <a:schemeClr val="dk1"/>
                          </a:solidFill>
                        </a:rPr>
                        <a:t>NSRAP is actively soliciting the needs of our community and taking action</a:t>
                      </a:r>
                      <a:br>
                        <a:rPr lang="en-US" sz="1800" b="0" dirty="0">
                          <a:solidFill>
                            <a:schemeClr val="dk1"/>
                          </a:solidFill>
                        </a:rPr>
                      </a:br>
                      <a:endParaRPr sz="1800" b="0" dirty="0">
                        <a:solidFill>
                          <a:schemeClr val="dk1"/>
                        </a:solidFill>
                      </a:endParaRPr>
                    </a:p>
                    <a:p>
                      <a:pPr marL="457200" lvl="0" indent="-342900" algn="l" rtl="0">
                        <a:spcBef>
                          <a:spcPts val="0"/>
                        </a:spcBef>
                        <a:spcAft>
                          <a:spcPts val="0"/>
                        </a:spcAft>
                        <a:buClr>
                          <a:schemeClr val="dk1"/>
                        </a:buClr>
                        <a:buSzPts val="1800"/>
                        <a:buFont typeface="Noto Sans Symbols"/>
                        <a:buChar char="●"/>
                      </a:pPr>
                      <a:r>
                        <a:rPr lang="en-US" sz="1800" b="0" dirty="0">
                          <a:solidFill>
                            <a:schemeClr val="dk1"/>
                          </a:solidFill>
                        </a:rPr>
                        <a:t>We have a healthy membership + stakeholders are consulted and engaged, board &amp; volunteers are active and in touch with the communities we work within  </a:t>
                      </a:r>
                      <a:br>
                        <a:rPr lang="en-US" sz="1800" b="0" dirty="0">
                          <a:solidFill>
                            <a:schemeClr val="dk1"/>
                          </a:solidFill>
                        </a:rPr>
                      </a:br>
                      <a:endParaRPr sz="1800" b="0" dirty="0">
                        <a:solidFill>
                          <a:schemeClr val="dk1"/>
                        </a:solidFill>
                      </a:endParaRPr>
                    </a:p>
                    <a:p>
                      <a:pPr marL="457200" lvl="0" indent="-342900" algn="l" rtl="0">
                        <a:spcBef>
                          <a:spcPts val="0"/>
                        </a:spcBef>
                        <a:spcAft>
                          <a:spcPts val="0"/>
                        </a:spcAft>
                        <a:buClr>
                          <a:schemeClr val="dk1"/>
                        </a:buClr>
                        <a:buSzPts val="1800"/>
                        <a:buFont typeface="Noto Sans Symbols"/>
                        <a:buChar char="●"/>
                      </a:pPr>
                      <a:r>
                        <a:rPr lang="en-US" sz="1800" b="0" dirty="0">
                          <a:solidFill>
                            <a:schemeClr val="dk1"/>
                          </a:solidFill>
                        </a:rPr>
                        <a:t>We have as many people involved as possible from every community</a:t>
                      </a:r>
                      <a:br>
                        <a:rPr lang="en-US" sz="1800" b="0" dirty="0">
                          <a:solidFill>
                            <a:schemeClr val="dk1"/>
                          </a:solidFill>
                        </a:rPr>
                      </a:br>
                      <a:endParaRPr sz="1800" b="0" dirty="0">
                        <a:solidFill>
                          <a:schemeClr val="dk1"/>
                        </a:solidFill>
                      </a:endParaRPr>
                    </a:p>
                    <a:p>
                      <a:pPr marL="457200" lvl="0" indent="-342900" algn="l" rtl="0">
                        <a:spcBef>
                          <a:spcPts val="0"/>
                        </a:spcBef>
                        <a:spcAft>
                          <a:spcPts val="0"/>
                        </a:spcAft>
                        <a:buClr>
                          <a:schemeClr val="dk1"/>
                        </a:buClr>
                        <a:buSzPts val="1800"/>
                        <a:buFont typeface="Noto Sans Symbols"/>
                        <a:buChar char="●"/>
                      </a:pPr>
                      <a:r>
                        <a:rPr lang="en-US" sz="1800" b="0" dirty="0">
                          <a:solidFill>
                            <a:schemeClr val="dk1"/>
                          </a:solidFill>
                        </a:rPr>
                        <a:t>NSRAP has captured full the diversity of our community within our board and our membership including voices that have historically been excluded (Diverse and inclusive and weighted board with community member voices at the center)</a:t>
                      </a:r>
                      <a:endParaRPr sz="1800" b="0" dirty="0">
                        <a:solidFill>
                          <a:srgbClr val="262626"/>
                        </a:solidFill>
                      </a:endParaRPr>
                    </a:p>
                  </a:txBody>
                  <a:tcPr marL="91450" marR="91450" marT="45725" marB="45725"/>
                </a:tc>
                <a:tc hMerge="1">
                  <a:txBody>
                    <a:bodyPr/>
                    <a:lstStyle/>
                    <a:p>
                      <a:endParaRPr lang="en-US"/>
                    </a:p>
                  </a:txBody>
                  <a:tcPr/>
                </a:tc>
                <a:extLst>
                  <a:ext uri="{0D108BD9-81ED-4DB2-BD59-A6C34878D82A}">
                    <a16:rowId xmlns:a16="http://schemas.microsoft.com/office/drawing/2014/main" val="10000"/>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alpha val="91372"/>
          </a:schemeClr>
        </a:solidFill>
        <a:effectLst/>
      </p:bgPr>
    </p:bg>
    <p:spTree>
      <p:nvGrpSpPr>
        <p:cNvPr id="1" name="Shape 160"/>
        <p:cNvGrpSpPr/>
        <p:nvPr/>
      </p:nvGrpSpPr>
      <p:grpSpPr>
        <a:xfrm>
          <a:off x="0" y="0"/>
          <a:ext cx="0" cy="0"/>
          <a:chOff x="0" y="0"/>
          <a:chExt cx="0" cy="0"/>
        </a:xfrm>
      </p:grpSpPr>
      <p:cxnSp>
        <p:nvCxnSpPr>
          <p:cNvPr id="161" name="Google Shape;161;p12"/>
          <p:cNvCxnSpPr/>
          <p:nvPr/>
        </p:nvCxnSpPr>
        <p:spPr>
          <a:xfrm>
            <a:off x="0" y="1391611"/>
            <a:ext cx="8175812" cy="0"/>
          </a:xfrm>
          <a:prstGeom prst="straightConnector1">
            <a:avLst/>
          </a:prstGeom>
          <a:noFill/>
          <a:ln w="9525" cap="flat" cmpd="sng">
            <a:solidFill>
              <a:srgbClr val="262626"/>
            </a:solidFill>
            <a:prstDash val="solid"/>
            <a:miter lim="800000"/>
            <a:headEnd type="none" w="sm" len="sm"/>
            <a:tailEnd type="none" w="sm" len="sm"/>
          </a:ln>
        </p:spPr>
      </p:cxnSp>
      <p:sp>
        <p:nvSpPr>
          <p:cNvPr id="162" name="Google Shape;162;p12"/>
          <p:cNvSpPr txBox="1"/>
          <p:nvPr/>
        </p:nvSpPr>
        <p:spPr>
          <a:xfrm>
            <a:off x="484094" y="282025"/>
            <a:ext cx="11403000" cy="1785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Vision Summary – </a:t>
            </a:r>
            <a:r>
              <a:rPr lang="en-US" sz="3600">
                <a:solidFill>
                  <a:srgbClr val="262626"/>
                </a:solidFill>
                <a:latin typeface="Calibri"/>
                <a:ea typeface="Calibri"/>
                <a:cs typeface="Calibri"/>
                <a:sym typeface="Calibri"/>
              </a:rPr>
              <a:t>November 2024</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262626"/>
                </a:solidFill>
                <a:latin typeface="Calibri"/>
                <a:ea typeface="Calibri"/>
                <a:cs typeface="Calibri"/>
                <a:sym typeface="Calibri"/>
              </a:rPr>
              <a:t>What is our aligned vision of success, or our One Destination?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3" name="Google Shape;163;p12"/>
          <p:cNvSpPr txBox="1"/>
          <p:nvPr/>
        </p:nvSpPr>
        <p:spPr>
          <a:xfrm>
            <a:off x="571825" y="1726700"/>
            <a:ext cx="11057100" cy="65556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100"/>
              <a:buFont typeface="Arial"/>
              <a:buNone/>
            </a:pPr>
            <a:r>
              <a:rPr lang="en-US" sz="3200" dirty="0">
                <a:solidFill>
                  <a:schemeClr val="dk1"/>
                </a:solidFill>
                <a:latin typeface="Calibri"/>
                <a:ea typeface="Calibri"/>
                <a:cs typeface="Calibri"/>
                <a:sym typeface="Calibri"/>
              </a:rPr>
              <a:t>“NSRAP has a full and engaged board, core staff members, and a healthy membership. Committed to diversity and equity, NSRAP’s board and staff members capture a wide range of diversity across the communities we serve, including those who have been historically excluded. We have core funding to work with programming and securing grants, and we are soliciting the needs of our community and actively engaging with our stakeholders so that we can address important and </a:t>
            </a:r>
            <a:br>
              <a:rPr lang="en-US" sz="3200" dirty="0">
                <a:solidFill>
                  <a:schemeClr val="dk1"/>
                </a:solidFill>
                <a:latin typeface="Calibri"/>
                <a:ea typeface="Calibri"/>
                <a:cs typeface="Calibri"/>
                <a:sym typeface="Calibri"/>
              </a:rPr>
            </a:br>
            <a:r>
              <a:rPr lang="en-US" sz="3200" dirty="0">
                <a:solidFill>
                  <a:schemeClr val="dk1"/>
                </a:solidFill>
                <a:latin typeface="Calibri"/>
                <a:ea typeface="Calibri"/>
                <a:cs typeface="Calibri"/>
                <a:sym typeface="Calibri"/>
              </a:rPr>
              <a:t>impactful issues”</a:t>
            </a:r>
            <a:endParaRPr sz="32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4000"/>
              <a:buFont typeface="Arial"/>
              <a:buNone/>
            </a:pPr>
            <a:br>
              <a:rPr lang="en-US" sz="4000" b="0" i="0" u="none" strike="noStrike" cap="none" dirty="0">
                <a:solidFill>
                  <a:schemeClr val="dk1"/>
                </a:solidFill>
                <a:latin typeface="Calibri"/>
                <a:ea typeface="Calibri"/>
                <a:cs typeface="Calibri"/>
                <a:sym typeface="Calibri"/>
              </a:rPr>
            </a:br>
            <a:endParaRPr sz="3600" b="0" i="1" u="none" strike="noStrike" cap="none" dirty="0">
              <a:solidFill>
                <a:srgbClr val="262626"/>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dirty="0">
                <a:solidFill>
                  <a:srgbClr val="262626"/>
                </a:solidFill>
                <a:latin typeface="Calibri"/>
                <a:ea typeface="Calibri"/>
                <a:cs typeface="Calibri"/>
                <a:sym typeface="Calibri"/>
              </a:rPr>
              <a:t> </a:t>
            </a:r>
            <a:endParaRPr sz="18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alpha val="91372"/>
          </a:schemeClr>
        </a:solidFill>
        <a:effectLst/>
      </p:bgPr>
    </p:bg>
    <p:spTree>
      <p:nvGrpSpPr>
        <p:cNvPr id="1" name="Shape 167"/>
        <p:cNvGrpSpPr/>
        <p:nvPr/>
      </p:nvGrpSpPr>
      <p:grpSpPr>
        <a:xfrm>
          <a:off x="0" y="0"/>
          <a:ext cx="0" cy="0"/>
          <a:chOff x="0" y="0"/>
          <a:chExt cx="0" cy="0"/>
        </a:xfrm>
      </p:grpSpPr>
      <p:cxnSp>
        <p:nvCxnSpPr>
          <p:cNvPr id="168" name="Google Shape;168;p13"/>
          <p:cNvCxnSpPr/>
          <p:nvPr/>
        </p:nvCxnSpPr>
        <p:spPr>
          <a:xfrm>
            <a:off x="0" y="1391611"/>
            <a:ext cx="8175812" cy="0"/>
          </a:xfrm>
          <a:prstGeom prst="straightConnector1">
            <a:avLst/>
          </a:prstGeom>
          <a:noFill/>
          <a:ln w="9525" cap="flat" cmpd="sng">
            <a:solidFill>
              <a:srgbClr val="262626"/>
            </a:solidFill>
            <a:prstDash val="solid"/>
            <a:miter lim="800000"/>
            <a:headEnd type="none" w="sm" len="sm"/>
            <a:tailEnd type="none" w="sm" len="sm"/>
          </a:ln>
        </p:spPr>
      </p:cxnSp>
      <p:sp>
        <p:nvSpPr>
          <p:cNvPr id="169" name="Google Shape;169;p13"/>
          <p:cNvSpPr txBox="1"/>
          <p:nvPr/>
        </p:nvSpPr>
        <p:spPr>
          <a:xfrm>
            <a:off x="484094" y="282025"/>
            <a:ext cx="11403000" cy="1785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Mission </a:t>
            </a:r>
            <a:r>
              <a:rPr lang="en-US" sz="3600">
                <a:solidFill>
                  <a:srgbClr val="262626"/>
                </a:solidFill>
                <a:latin typeface="Calibri"/>
                <a:ea typeface="Calibri"/>
                <a:cs typeface="Calibri"/>
                <a:sym typeface="Calibri"/>
              </a:rPr>
              <a:t>November 2024</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262626"/>
                </a:solidFill>
                <a:latin typeface="Calibri"/>
                <a:ea typeface="Calibri"/>
                <a:cs typeface="Calibri"/>
                <a:sym typeface="Calibri"/>
              </a:rPr>
              <a:t> What is the purpose of our organization?</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170" name="Google Shape;170;p13"/>
          <p:cNvGraphicFramePr/>
          <p:nvPr>
            <p:extLst>
              <p:ext uri="{D42A27DB-BD31-4B8C-83A1-F6EECF244321}">
                <p14:modId xmlns:p14="http://schemas.microsoft.com/office/powerpoint/2010/main" val="1757602046"/>
              </p:ext>
            </p:extLst>
          </p:nvPr>
        </p:nvGraphicFramePr>
        <p:xfrm>
          <a:off x="484092" y="1722918"/>
          <a:ext cx="11160225" cy="4746050"/>
        </p:xfrm>
        <a:graphic>
          <a:graphicData uri="http://schemas.openxmlformats.org/drawingml/2006/table">
            <a:tbl>
              <a:tblPr firstRow="1" bandRow="1">
                <a:noFill/>
                <a:tableStyleId>{8F4A1E20-2557-498C-8A5D-A00C3C9A00CC}</a:tableStyleId>
              </a:tblPr>
              <a:tblGrid>
                <a:gridCol w="11160225">
                  <a:extLst>
                    <a:ext uri="{9D8B030D-6E8A-4147-A177-3AD203B41FA5}">
                      <a16:colId xmlns:a16="http://schemas.microsoft.com/office/drawing/2014/main" val="20000"/>
                    </a:ext>
                  </a:extLst>
                </a:gridCol>
              </a:tblGrid>
              <a:tr h="4746050">
                <a:tc>
                  <a:txBody>
                    <a:bodyPr/>
                    <a:lstStyle/>
                    <a:p>
                      <a:pPr marL="0" marR="0" lvl="0" indent="0" algn="l" rtl="0">
                        <a:lnSpc>
                          <a:spcPct val="100000"/>
                        </a:lnSpc>
                        <a:spcBef>
                          <a:spcPts val="0"/>
                        </a:spcBef>
                        <a:spcAft>
                          <a:spcPts val="0"/>
                        </a:spcAft>
                        <a:buClr>
                          <a:srgbClr val="000000"/>
                        </a:buClr>
                        <a:buSzPts val="1600"/>
                        <a:buFont typeface="Arial"/>
                        <a:buNone/>
                      </a:pPr>
                      <a:r>
                        <a:rPr lang="en-US" sz="1800" b="1" strike="noStrike" cap="none" dirty="0">
                          <a:solidFill>
                            <a:schemeClr val="dk1"/>
                          </a:solidFill>
                        </a:rPr>
                        <a:t>Who are we?</a:t>
                      </a:r>
                      <a:endParaRPr sz="1800" b="0" strike="noStrike" cap="none" dirty="0">
                        <a:solidFill>
                          <a:schemeClr val="dk1"/>
                        </a:solidFill>
                      </a:endParaRPr>
                    </a:p>
                    <a:p>
                      <a:pPr marL="457200" marR="0" lvl="0" indent="-342900" algn="l" rtl="0">
                        <a:lnSpc>
                          <a:spcPct val="100000"/>
                        </a:lnSpc>
                        <a:spcBef>
                          <a:spcPts val="0"/>
                        </a:spcBef>
                        <a:spcAft>
                          <a:spcPts val="0"/>
                        </a:spcAft>
                        <a:buSzPts val="1800"/>
                        <a:buChar char="●"/>
                      </a:pPr>
                      <a:r>
                        <a:rPr lang="en-US" sz="1800" b="0" dirty="0"/>
                        <a:t>(Community) supportive</a:t>
                      </a:r>
                      <a:endParaRPr sz="1800" b="0" dirty="0"/>
                    </a:p>
                    <a:p>
                      <a:pPr marL="457200" marR="0" lvl="0" indent="-342900" algn="l" rtl="0">
                        <a:lnSpc>
                          <a:spcPct val="100000"/>
                        </a:lnSpc>
                        <a:spcBef>
                          <a:spcPts val="0"/>
                        </a:spcBef>
                        <a:spcAft>
                          <a:spcPts val="0"/>
                        </a:spcAft>
                        <a:buSzPts val="1800"/>
                        <a:buChar char="●"/>
                      </a:pPr>
                      <a:r>
                        <a:rPr lang="en-US" sz="1800" b="0" dirty="0"/>
                        <a:t>Inclusive</a:t>
                      </a:r>
                      <a:endParaRPr sz="1800" b="0" dirty="0"/>
                    </a:p>
                    <a:p>
                      <a:pPr marL="457200" marR="0" lvl="0" indent="-342900" algn="l" rtl="0">
                        <a:lnSpc>
                          <a:spcPct val="100000"/>
                        </a:lnSpc>
                        <a:spcBef>
                          <a:spcPts val="0"/>
                        </a:spcBef>
                        <a:spcAft>
                          <a:spcPts val="0"/>
                        </a:spcAft>
                        <a:buSzPts val="1800"/>
                        <a:buChar char="●"/>
                      </a:pPr>
                      <a:r>
                        <a:rPr lang="en-US" sz="1800" b="0" dirty="0"/>
                        <a:t>Active</a:t>
                      </a:r>
                      <a:endParaRPr sz="1800" b="0" dirty="0"/>
                    </a:p>
                    <a:p>
                      <a:pPr marL="0" marR="0" lvl="0" indent="0" algn="l" rtl="0">
                        <a:lnSpc>
                          <a:spcPct val="100000"/>
                        </a:lnSpc>
                        <a:spcBef>
                          <a:spcPts val="0"/>
                        </a:spcBef>
                        <a:spcAft>
                          <a:spcPts val="0"/>
                        </a:spcAft>
                        <a:buClr>
                          <a:srgbClr val="000000"/>
                        </a:buClr>
                        <a:buSzPts val="1600"/>
                        <a:buFont typeface="Arial"/>
                        <a:buNone/>
                      </a:pPr>
                      <a:br>
                        <a:rPr lang="en-US" sz="1800" b="0" u="none" strike="noStrike" cap="none" dirty="0"/>
                      </a:br>
                      <a:r>
                        <a:rPr lang="en-US" sz="1800" b="1" strike="noStrike" cap="none" dirty="0">
                          <a:solidFill>
                            <a:schemeClr val="dk1"/>
                          </a:solidFill>
                        </a:rPr>
                        <a:t>What do we do?</a:t>
                      </a:r>
                      <a:endParaRPr sz="1800" dirty="0"/>
                    </a:p>
                    <a:p>
                      <a:pPr marL="457200" lvl="0" indent="-342900" algn="l" rtl="0">
                        <a:spcBef>
                          <a:spcPts val="0"/>
                        </a:spcBef>
                        <a:spcAft>
                          <a:spcPts val="0"/>
                        </a:spcAft>
                        <a:buClr>
                          <a:schemeClr val="dk1"/>
                        </a:buClr>
                        <a:buSzPts val="1800"/>
                        <a:buFont typeface="Calibri"/>
                        <a:buChar char="●"/>
                      </a:pPr>
                      <a:r>
                        <a:rPr lang="en-US" sz="1800" b="0" dirty="0"/>
                        <a:t>Raise awareness and change people’s understanding and views re: 2SLGBTQIA+ and Trans community members through advocacy and education</a:t>
                      </a:r>
                      <a:endParaRPr sz="1800" b="0" dirty="0"/>
                    </a:p>
                    <a:p>
                      <a:pPr marL="457200" lvl="0" indent="-342900" algn="l" rtl="0">
                        <a:spcBef>
                          <a:spcPts val="0"/>
                        </a:spcBef>
                        <a:spcAft>
                          <a:spcPts val="0"/>
                        </a:spcAft>
                        <a:buClr>
                          <a:schemeClr val="dk1"/>
                        </a:buClr>
                        <a:buSzPts val="1800"/>
                        <a:buFont typeface="Calibri"/>
                        <a:buChar char="●"/>
                      </a:pPr>
                      <a:r>
                        <a:rPr lang="en-US" sz="1800" b="0" dirty="0"/>
                        <a:t>Seek to improve acceptance and equity for diverse identities and lives (intersectional identities, all people, points of view,  </a:t>
                      </a:r>
                      <a:r>
                        <a:rPr lang="en-US" sz="1800" b="0" dirty="0" err="1"/>
                        <a:t>honouring</a:t>
                      </a:r>
                      <a:r>
                        <a:rPr lang="en-US" sz="1800" b="0" dirty="0"/>
                        <a:t> and accepting diversity in our world) </a:t>
                      </a:r>
                      <a:endParaRPr sz="1800" b="0" dirty="0"/>
                    </a:p>
                    <a:p>
                      <a:pPr marL="457200" lvl="0" indent="-342900" algn="l" rtl="0">
                        <a:spcBef>
                          <a:spcPts val="0"/>
                        </a:spcBef>
                        <a:spcAft>
                          <a:spcPts val="0"/>
                        </a:spcAft>
                        <a:buClr>
                          <a:schemeClr val="dk1"/>
                        </a:buClr>
                        <a:buSzPts val="1800"/>
                        <a:buFont typeface="Calibri"/>
                        <a:buChar char="●"/>
                      </a:pPr>
                      <a:r>
                        <a:rPr lang="en-US" sz="1800" b="0" dirty="0"/>
                        <a:t>Identifying community issues and responding to them: Important issues are given high consideration</a:t>
                      </a:r>
                      <a:endParaRPr sz="1800" b="0" dirty="0"/>
                    </a:p>
                    <a:p>
                      <a:pPr marL="0" lvl="0" indent="0" algn="l" rtl="0">
                        <a:spcBef>
                          <a:spcPts val="0"/>
                        </a:spcBef>
                        <a:spcAft>
                          <a:spcPts val="0"/>
                        </a:spcAft>
                        <a:buNone/>
                      </a:pPr>
                      <a:endParaRPr sz="1800" b="0" dirty="0"/>
                    </a:p>
                    <a:p>
                      <a:pPr marL="0" lvl="0" indent="0" algn="l" rtl="0">
                        <a:spcBef>
                          <a:spcPts val="0"/>
                        </a:spcBef>
                        <a:spcAft>
                          <a:spcPts val="0"/>
                        </a:spcAft>
                        <a:buNone/>
                      </a:pPr>
                      <a:r>
                        <a:rPr lang="en-US" sz="1800" b="1" strike="noStrike" cap="none" dirty="0">
                          <a:solidFill>
                            <a:schemeClr val="dk1"/>
                          </a:solidFill>
                        </a:rPr>
                        <a:t>Who do we do it for? (Our main customer)</a:t>
                      </a:r>
                      <a:r>
                        <a:rPr lang="en-US" sz="1800" b="0" strike="noStrike" cap="none" dirty="0">
                          <a:solidFill>
                            <a:schemeClr val="dk1"/>
                          </a:solidFill>
                        </a:rPr>
                        <a:t> </a:t>
                      </a:r>
                      <a:endParaRPr sz="1800" dirty="0"/>
                    </a:p>
                    <a:p>
                      <a:pPr marL="457200" lvl="0" indent="-342900" algn="l" rtl="0">
                        <a:spcBef>
                          <a:spcPts val="0"/>
                        </a:spcBef>
                        <a:spcAft>
                          <a:spcPts val="0"/>
                        </a:spcAft>
                        <a:buClr>
                          <a:schemeClr val="dk1"/>
                        </a:buClr>
                        <a:buSzPts val="1800"/>
                        <a:buFont typeface="Calibri"/>
                        <a:buChar char="●"/>
                      </a:pPr>
                      <a:r>
                        <a:rPr lang="en-US" sz="1800" b="0" dirty="0"/>
                        <a:t>2SLGBTQIA+ community</a:t>
                      </a:r>
                      <a:endParaRPr sz="1800" b="0" dirty="0"/>
                    </a:p>
                    <a:p>
                      <a:pPr marL="457200" lvl="0" indent="-342900" algn="l" rtl="0">
                        <a:spcBef>
                          <a:spcPts val="0"/>
                        </a:spcBef>
                        <a:spcAft>
                          <a:spcPts val="0"/>
                        </a:spcAft>
                        <a:buClr>
                          <a:schemeClr val="dk1"/>
                        </a:buClr>
                        <a:buSzPts val="1800"/>
                        <a:buFont typeface="Calibri"/>
                        <a:buChar char="●"/>
                      </a:pPr>
                      <a:r>
                        <a:rPr lang="en-US" sz="1800" b="0" dirty="0"/>
                        <a:t>BIPOC, trans individuals, underrepresented folks, including those within the 2SLGBTQIA+ communities</a:t>
                      </a:r>
                      <a:endParaRPr sz="1800" b="0" dirty="0"/>
                    </a:p>
                    <a:p>
                      <a:pPr marL="457200" lvl="0" indent="0" algn="l" rtl="0">
                        <a:spcBef>
                          <a:spcPts val="0"/>
                        </a:spcBef>
                        <a:spcAft>
                          <a:spcPts val="0"/>
                        </a:spcAft>
                        <a:buNone/>
                      </a:pPr>
                      <a:endParaRPr sz="1600" b="0" dirty="0"/>
                    </a:p>
                  </a:txBody>
                  <a:tcPr marL="91450" marR="91450" marT="45725" marB="45725"/>
                </a:tc>
                <a:extLst>
                  <a:ext uri="{0D108BD9-81ED-4DB2-BD59-A6C34878D82A}">
                    <a16:rowId xmlns:a16="http://schemas.microsoft.com/office/drawing/2014/main" val="10000"/>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1">
            <a:alpha val="91372"/>
          </a:schemeClr>
        </a:solidFill>
        <a:effectLst/>
      </p:bgPr>
    </p:bg>
    <p:spTree>
      <p:nvGrpSpPr>
        <p:cNvPr id="1" name="Shape 174"/>
        <p:cNvGrpSpPr/>
        <p:nvPr/>
      </p:nvGrpSpPr>
      <p:grpSpPr>
        <a:xfrm>
          <a:off x="0" y="0"/>
          <a:ext cx="0" cy="0"/>
          <a:chOff x="0" y="0"/>
          <a:chExt cx="0" cy="0"/>
        </a:xfrm>
      </p:grpSpPr>
      <p:cxnSp>
        <p:nvCxnSpPr>
          <p:cNvPr id="175" name="Google Shape;175;p14"/>
          <p:cNvCxnSpPr/>
          <p:nvPr/>
        </p:nvCxnSpPr>
        <p:spPr>
          <a:xfrm>
            <a:off x="0" y="1391611"/>
            <a:ext cx="8175812" cy="0"/>
          </a:xfrm>
          <a:prstGeom prst="straightConnector1">
            <a:avLst/>
          </a:prstGeom>
          <a:noFill/>
          <a:ln w="9525" cap="flat" cmpd="sng">
            <a:solidFill>
              <a:srgbClr val="262626"/>
            </a:solidFill>
            <a:prstDash val="solid"/>
            <a:miter lim="800000"/>
            <a:headEnd type="none" w="sm" len="sm"/>
            <a:tailEnd type="none" w="sm" len="sm"/>
          </a:ln>
        </p:spPr>
      </p:cxnSp>
      <p:sp>
        <p:nvSpPr>
          <p:cNvPr id="176" name="Google Shape;176;p14"/>
          <p:cNvSpPr txBox="1"/>
          <p:nvPr/>
        </p:nvSpPr>
        <p:spPr>
          <a:xfrm>
            <a:off x="484094" y="282025"/>
            <a:ext cx="11403000" cy="1785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Mission Summary – </a:t>
            </a:r>
            <a:r>
              <a:rPr lang="en-US" sz="3600">
                <a:solidFill>
                  <a:srgbClr val="262626"/>
                </a:solidFill>
                <a:latin typeface="Calibri"/>
                <a:ea typeface="Calibri"/>
                <a:cs typeface="Calibri"/>
                <a:sym typeface="Calibri"/>
              </a:rPr>
              <a:t>November 2024</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262626"/>
                </a:solidFill>
                <a:latin typeface="Calibri"/>
                <a:ea typeface="Calibri"/>
                <a:cs typeface="Calibri"/>
                <a:sym typeface="Calibri"/>
              </a:rPr>
              <a:t> How will we communicate our purpose to achieve our vision?</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7" name="Google Shape;177;p14"/>
          <p:cNvSpPr txBox="1"/>
          <p:nvPr/>
        </p:nvSpPr>
        <p:spPr>
          <a:xfrm>
            <a:off x="584250" y="1751872"/>
            <a:ext cx="11023500" cy="44022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100"/>
              <a:buFont typeface="Arial"/>
              <a:buNone/>
            </a:pPr>
            <a:r>
              <a:rPr lang="en-US" sz="3200" dirty="0">
                <a:solidFill>
                  <a:schemeClr val="dk1"/>
                </a:solidFill>
                <a:latin typeface="Calibri"/>
                <a:ea typeface="Calibri"/>
                <a:cs typeface="Calibri"/>
                <a:sym typeface="Calibri"/>
              </a:rPr>
              <a:t>“NSRAP is supportive, inclusive, and active in the 2SLGBTQIA+ communities in Nova Scotia. Through advocacy and education, we raise awareness and seek to improve acceptance and equity for those with diverse, intersectional identities from 2SLGBTQIA+ communities, as well as underrepresented individuals. Additionally, we identify and respond to issues that are important and impactful to our communities”</a:t>
            </a:r>
            <a:endParaRPr sz="3200" b="0" i="1" u="none" strike="noStrike" cap="none" dirty="0">
              <a:solidFill>
                <a:srgbClr val="FF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dirty="0">
                <a:solidFill>
                  <a:srgbClr val="262626"/>
                </a:solidFill>
                <a:latin typeface="Calibri"/>
                <a:ea typeface="Calibri"/>
                <a:cs typeface="Calibri"/>
                <a:sym typeface="Calibri"/>
              </a:rPr>
              <a:t> </a:t>
            </a:r>
            <a:endParaRPr sz="18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1">
            <a:alpha val="91372"/>
          </a:schemeClr>
        </a:solidFill>
        <a:effectLst/>
      </p:bgPr>
    </p:bg>
    <p:spTree>
      <p:nvGrpSpPr>
        <p:cNvPr id="1" name="Shape 181"/>
        <p:cNvGrpSpPr/>
        <p:nvPr/>
      </p:nvGrpSpPr>
      <p:grpSpPr>
        <a:xfrm>
          <a:off x="0" y="0"/>
          <a:ext cx="0" cy="0"/>
          <a:chOff x="0" y="0"/>
          <a:chExt cx="0" cy="0"/>
        </a:xfrm>
      </p:grpSpPr>
      <p:cxnSp>
        <p:nvCxnSpPr>
          <p:cNvPr id="182" name="Google Shape;182;p15"/>
          <p:cNvCxnSpPr/>
          <p:nvPr/>
        </p:nvCxnSpPr>
        <p:spPr>
          <a:xfrm>
            <a:off x="0" y="1391611"/>
            <a:ext cx="8175812" cy="0"/>
          </a:xfrm>
          <a:prstGeom prst="straightConnector1">
            <a:avLst/>
          </a:prstGeom>
          <a:noFill/>
          <a:ln w="9525" cap="flat" cmpd="sng">
            <a:solidFill>
              <a:srgbClr val="262626"/>
            </a:solidFill>
            <a:prstDash val="solid"/>
            <a:miter lim="800000"/>
            <a:headEnd type="none" w="sm" len="sm"/>
            <a:tailEnd type="none" w="sm" len="sm"/>
          </a:ln>
        </p:spPr>
      </p:cxnSp>
      <p:sp>
        <p:nvSpPr>
          <p:cNvPr id="183" name="Google Shape;183;p15"/>
          <p:cNvSpPr txBox="1"/>
          <p:nvPr/>
        </p:nvSpPr>
        <p:spPr>
          <a:xfrm>
            <a:off x="484094" y="282025"/>
            <a:ext cx="11403000" cy="1785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Values &amp; Behavior</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262626"/>
                </a:solidFill>
                <a:latin typeface="Calibri"/>
                <a:ea typeface="Calibri"/>
                <a:cs typeface="Calibri"/>
                <a:sym typeface="Calibri"/>
              </a:rPr>
              <a:t>What are </a:t>
            </a:r>
            <a:r>
              <a:rPr lang="en-US" sz="2000">
                <a:solidFill>
                  <a:srgbClr val="262626"/>
                </a:solidFill>
                <a:latin typeface="Calibri"/>
                <a:ea typeface="Calibri"/>
                <a:cs typeface="Calibri"/>
                <a:sym typeface="Calibri"/>
              </a:rPr>
              <a:t>NSRAP’s</a:t>
            </a:r>
            <a:r>
              <a:rPr lang="en-US" sz="2000" b="0" i="0" u="none" strike="noStrike" cap="none">
                <a:solidFill>
                  <a:srgbClr val="262626"/>
                </a:solidFill>
                <a:latin typeface="Calibri"/>
                <a:ea typeface="Calibri"/>
                <a:cs typeface="Calibri"/>
                <a:sym typeface="Calibri"/>
              </a:rPr>
              <a:t> current &amp; desired values?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184" name="Google Shape;184;p15"/>
          <p:cNvGraphicFramePr/>
          <p:nvPr>
            <p:extLst>
              <p:ext uri="{D42A27DB-BD31-4B8C-83A1-F6EECF244321}">
                <p14:modId xmlns:p14="http://schemas.microsoft.com/office/powerpoint/2010/main" val="881248820"/>
              </p:ext>
            </p:extLst>
          </p:nvPr>
        </p:nvGraphicFramePr>
        <p:xfrm>
          <a:off x="484094" y="1735768"/>
          <a:ext cx="11223825" cy="4876820"/>
        </p:xfrm>
        <a:graphic>
          <a:graphicData uri="http://schemas.openxmlformats.org/drawingml/2006/table">
            <a:tbl>
              <a:tblPr firstRow="1" bandRow="1">
                <a:noFill/>
                <a:tableStyleId>{FC9D5D13-684A-4E40-9AED-F5438E5FE128}</a:tableStyleId>
              </a:tblPr>
              <a:tblGrid>
                <a:gridCol w="4046350">
                  <a:extLst>
                    <a:ext uri="{9D8B030D-6E8A-4147-A177-3AD203B41FA5}">
                      <a16:colId xmlns:a16="http://schemas.microsoft.com/office/drawing/2014/main" val="20000"/>
                    </a:ext>
                  </a:extLst>
                </a:gridCol>
                <a:gridCol w="7177475">
                  <a:extLst>
                    <a:ext uri="{9D8B030D-6E8A-4147-A177-3AD203B41FA5}">
                      <a16:colId xmlns:a16="http://schemas.microsoft.com/office/drawing/2014/main" val="20001"/>
                    </a:ext>
                  </a:extLst>
                </a:gridCol>
              </a:tblGrid>
              <a:tr h="6110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Current Values &amp; Behaviors</a:t>
                      </a:r>
                      <a:br>
                        <a:rPr lang="en-US" sz="1800" u="none" strike="noStrike" cap="none" dirty="0"/>
                      </a:br>
                      <a:r>
                        <a:rPr lang="en-US" sz="1800" b="0" u="none" strike="noStrike" cap="none" dirty="0"/>
                        <a:t>(Good</a:t>
                      </a:r>
                      <a:r>
                        <a:rPr lang="en-US" sz="1800" b="0" dirty="0"/>
                        <a:t>, not so good &amp; neutral)</a:t>
                      </a:r>
                      <a:endParaRPr sz="1400" b="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Desired Values &amp; Behavior</a:t>
                      </a:r>
                      <a:r>
                        <a:rPr lang="en-US" sz="1800"/>
                        <a:t>s</a:t>
                      </a:r>
                      <a:br>
                        <a:rPr lang="en-US" sz="1800"/>
                      </a:br>
                      <a:r>
                        <a:rPr lang="en-US" sz="1800" b="0"/>
                        <a:t>(Which behaviours do we want to emulate in our organization?)</a:t>
                      </a:r>
                      <a:endParaRPr sz="1400" b="0" u="none" strike="noStrike" cap="none"/>
                    </a:p>
                  </a:txBody>
                  <a:tcPr marL="91450" marR="91450" marT="45725" marB="45725"/>
                </a:tc>
                <a:extLst>
                  <a:ext uri="{0D108BD9-81ED-4DB2-BD59-A6C34878D82A}">
                    <a16:rowId xmlns:a16="http://schemas.microsoft.com/office/drawing/2014/main" val="10000"/>
                  </a:ext>
                </a:extLst>
              </a:tr>
              <a:tr h="1251225">
                <a:tc rowSpan="2">
                  <a:txBody>
                    <a:bodyPr/>
                    <a:lstStyle/>
                    <a:p>
                      <a:pPr marL="457200" lvl="0" indent="-330200" algn="l" rtl="0">
                        <a:spcBef>
                          <a:spcPts val="0"/>
                        </a:spcBef>
                        <a:spcAft>
                          <a:spcPts val="0"/>
                        </a:spcAft>
                        <a:buClr>
                          <a:schemeClr val="dk1"/>
                        </a:buClr>
                        <a:buSzPts val="1600"/>
                        <a:buFont typeface="Calibri"/>
                        <a:buChar char="•"/>
                      </a:pPr>
                      <a:r>
                        <a:rPr lang="en-US" sz="1600"/>
                        <a:t>Supportive</a:t>
                      </a:r>
                      <a:endParaRPr sz="1600"/>
                    </a:p>
                    <a:p>
                      <a:pPr marL="457200" lvl="0" indent="-330200" algn="l" rtl="0">
                        <a:spcBef>
                          <a:spcPts val="0"/>
                        </a:spcBef>
                        <a:spcAft>
                          <a:spcPts val="0"/>
                        </a:spcAft>
                        <a:buClr>
                          <a:schemeClr val="dk1"/>
                        </a:buClr>
                        <a:buSzPts val="1600"/>
                        <a:buFont typeface="Calibri"/>
                        <a:buChar char="•"/>
                      </a:pPr>
                      <a:r>
                        <a:rPr lang="en-US" sz="1600"/>
                        <a:t>Encouraging</a:t>
                      </a:r>
                      <a:endParaRPr sz="1600"/>
                    </a:p>
                    <a:p>
                      <a:pPr marL="457200" lvl="0" indent="-330200" algn="l" rtl="0">
                        <a:spcBef>
                          <a:spcPts val="0"/>
                        </a:spcBef>
                        <a:spcAft>
                          <a:spcPts val="0"/>
                        </a:spcAft>
                        <a:buClr>
                          <a:schemeClr val="dk1"/>
                        </a:buClr>
                        <a:buSzPts val="1600"/>
                        <a:buFont typeface="Calibri"/>
                        <a:buChar char="•"/>
                      </a:pPr>
                      <a:r>
                        <a:rPr lang="en-US" sz="1600"/>
                        <a:t>Passionate</a:t>
                      </a:r>
                      <a:endParaRPr sz="1600"/>
                    </a:p>
                    <a:p>
                      <a:pPr marL="457200" lvl="0" indent="-330200" algn="l" rtl="0">
                        <a:spcBef>
                          <a:spcPts val="0"/>
                        </a:spcBef>
                        <a:spcAft>
                          <a:spcPts val="0"/>
                        </a:spcAft>
                        <a:buClr>
                          <a:schemeClr val="dk1"/>
                        </a:buClr>
                        <a:buSzPts val="1600"/>
                        <a:buFont typeface="Calibri"/>
                        <a:buChar char="•"/>
                      </a:pPr>
                      <a:r>
                        <a:rPr lang="en-US" sz="1600"/>
                        <a:t>Empathetic </a:t>
                      </a:r>
                      <a:endParaRPr sz="1600"/>
                    </a:p>
                    <a:p>
                      <a:pPr marL="457200" lvl="0" indent="-330200" algn="l" rtl="0">
                        <a:spcBef>
                          <a:spcPts val="0"/>
                        </a:spcBef>
                        <a:spcAft>
                          <a:spcPts val="0"/>
                        </a:spcAft>
                        <a:buClr>
                          <a:schemeClr val="dk1"/>
                        </a:buClr>
                        <a:buSzPts val="1600"/>
                        <a:buFont typeface="Calibri"/>
                        <a:buChar char="•"/>
                      </a:pPr>
                      <a:r>
                        <a:rPr lang="en-US" sz="1600"/>
                        <a:t>Fragile/Entitled</a:t>
                      </a:r>
                      <a:endParaRPr sz="1600"/>
                    </a:p>
                    <a:p>
                      <a:pPr marL="457200" lvl="0" indent="-330200" algn="l" rtl="0">
                        <a:spcBef>
                          <a:spcPts val="0"/>
                        </a:spcBef>
                        <a:spcAft>
                          <a:spcPts val="0"/>
                        </a:spcAft>
                        <a:buClr>
                          <a:schemeClr val="dk1"/>
                        </a:buClr>
                        <a:buSzPts val="1600"/>
                        <a:buFont typeface="Calibri"/>
                        <a:buChar char="•"/>
                      </a:pPr>
                      <a:r>
                        <a:rPr lang="en-US" sz="1600"/>
                        <a:t>Disrespectful </a:t>
                      </a:r>
                      <a:endParaRPr sz="1600"/>
                    </a:p>
                    <a:p>
                      <a:pPr marL="457200" lvl="0" indent="-330200" algn="l" rtl="0">
                        <a:spcBef>
                          <a:spcPts val="0"/>
                        </a:spcBef>
                        <a:spcAft>
                          <a:spcPts val="0"/>
                        </a:spcAft>
                        <a:buClr>
                          <a:schemeClr val="dk1"/>
                        </a:buClr>
                        <a:buSzPts val="1600"/>
                        <a:buFont typeface="Calibri"/>
                        <a:buChar char="•"/>
                      </a:pPr>
                      <a:r>
                        <a:rPr lang="en-US" sz="1600"/>
                        <a:t>Critical </a:t>
                      </a:r>
                      <a:endParaRPr sz="1600"/>
                    </a:p>
                    <a:p>
                      <a:pPr marL="457200" lvl="0" indent="-330200" algn="l" rtl="0">
                        <a:spcBef>
                          <a:spcPts val="0"/>
                        </a:spcBef>
                        <a:spcAft>
                          <a:spcPts val="0"/>
                        </a:spcAft>
                        <a:buClr>
                          <a:schemeClr val="dk1"/>
                        </a:buClr>
                        <a:buSzPts val="1600"/>
                        <a:buFont typeface="Calibri"/>
                        <a:buChar char="•"/>
                      </a:pPr>
                      <a:r>
                        <a:rPr lang="en-US" sz="1600"/>
                        <a:t>Assuming </a:t>
                      </a:r>
                      <a:endParaRPr sz="1600"/>
                    </a:p>
                    <a:p>
                      <a:pPr marL="457200" lvl="0" indent="-330200" algn="l" rtl="0">
                        <a:spcBef>
                          <a:spcPts val="0"/>
                        </a:spcBef>
                        <a:spcAft>
                          <a:spcPts val="0"/>
                        </a:spcAft>
                        <a:buClr>
                          <a:schemeClr val="dk1"/>
                        </a:buClr>
                        <a:buSzPts val="1600"/>
                        <a:buFont typeface="Calibri"/>
                        <a:buChar char="•"/>
                      </a:pPr>
                      <a:r>
                        <a:rPr lang="en-US" sz="1600"/>
                        <a:t>Conflict avoidant </a:t>
                      </a:r>
                      <a:endParaRPr sz="1600"/>
                    </a:p>
                    <a:p>
                      <a:pPr marL="457200" lvl="0" indent="-330200" algn="l" rtl="0">
                        <a:spcBef>
                          <a:spcPts val="0"/>
                        </a:spcBef>
                        <a:spcAft>
                          <a:spcPts val="0"/>
                        </a:spcAft>
                        <a:buClr>
                          <a:schemeClr val="dk1"/>
                        </a:buClr>
                        <a:buSzPts val="1600"/>
                        <a:buFont typeface="Calibri"/>
                        <a:buChar char="•"/>
                      </a:pPr>
                      <a:r>
                        <a:rPr lang="en-US" sz="1600"/>
                        <a:t>Non-communicative </a:t>
                      </a:r>
                      <a:endParaRPr sz="1600"/>
                    </a:p>
                    <a:p>
                      <a:pPr marL="457200" lvl="0" indent="-330200" algn="l" rtl="0">
                        <a:spcBef>
                          <a:spcPts val="0"/>
                        </a:spcBef>
                        <a:spcAft>
                          <a:spcPts val="0"/>
                        </a:spcAft>
                        <a:buClr>
                          <a:schemeClr val="dk1"/>
                        </a:buClr>
                        <a:buSzPts val="1600"/>
                        <a:buFont typeface="Calibri"/>
                        <a:buChar char="•"/>
                      </a:pPr>
                      <a:r>
                        <a:rPr lang="en-US" sz="1600"/>
                        <a:t>Fractured</a:t>
                      </a:r>
                      <a:endParaRPr sz="1600"/>
                    </a:p>
                    <a:p>
                      <a:pPr marL="457200" lvl="0" indent="-330200" algn="l" rtl="0">
                        <a:spcBef>
                          <a:spcPts val="0"/>
                        </a:spcBef>
                        <a:spcAft>
                          <a:spcPts val="0"/>
                        </a:spcAft>
                        <a:buClr>
                          <a:schemeClr val="dk1"/>
                        </a:buClr>
                        <a:buSzPts val="1600"/>
                        <a:buFont typeface="Calibri"/>
                        <a:buChar char="•"/>
                      </a:pPr>
                      <a:r>
                        <a:rPr lang="en-US" sz="1600"/>
                        <a:t>Mis-understanding each other </a:t>
                      </a:r>
                      <a:endParaRPr sz="1600"/>
                    </a:p>
                    <a:p>
                      <a:pPr marL="457200" lvl="0" indent="-330200" algn="l" rtl="0">
                        <a:spcBef>
                          <a:spcPts val="0"/>
                        </a:spcBef>
                        <a:spcAft>
                          <a:spcPts val="0"/>
                        </a:spcAft>
                        <a:buClr>
                          <a:schemeClr val="dk1"/>
                        </a:buClr>
                        <a:buSzPts val="1600"/>
                        <a:buFont typeface="Calibri"/>
                        <a:buChar char="•"/>
                      </a:pPr>
                      <a:r>
                        <a:rPr lang="en-US" sz="1600"/>
                        <a:t>Reactive</a:t>
                      </a:r>
                      <a:endParaRPr sz="1600"/>
                    </a:p>
                    <a:p>
                      <a:pPr marL="457200" lvl="0" indent="-330200" algn="l" rtl="0">
                        <a:spcBef>
                          <a:spcPts val="0"/>
                        </a:spcBef>
                        <a:spcAft>
                          <a:spcPts val="0"/>
                        </a:spcAft>
                        <a:buClr>
                          <a:schemeClr val="dk1"/>
                        </a:buClr>
                        <a:buSzPts val="1600"/>
                        <a:buFont typeface="Calibri"/>
                        <a:buChar char="•"/>
                      </a:pPr>
                      <a:r>
                        <a:rPr lang="en-US" sz="1600"/>
                        <a:t>Caring</a:t>
                      </a:r>
                      <a:endParaRPr sz="1600"/>
                    </a:p>
                    <a:p>
                      <a:pPr marL="457200" lvl="0" indent="-330200" algn="l" rtl="0">
                        <a:spcBef>
                          <a:spcPts val="0"/>
                        </a:spcBef>
                        <a:spcAft>
                          <a:spcPts val="0"/>
                        </a:spcAft>
                        <a:buClr>
                          <a:schemeClr val="dk1"/>
                        </a:buClr>
                        <a:buSzPts val="1600"/>
                        <a:buFont typeface="Calibri"/>
                        <a:buChar char="•"/>
                      </a:pPr>
                      <a:r>
                        <a:rPr lang="en-US" sz="1600"/>
                        <a:t>Compassionate</a:t>
                      </a:r>
                      <a:endParaRPr sz="1600"/>
                    </a:p>
                    <a:p>
                      <a:pPr marL="457200" lvl="0" indent="-330200" algn="l" rtl="0">
                        <a:spcBef>
                          <a:spcPts val="0"/>
                        </a:spcBef>
                        <a:spcAft>
                          <a:spcPts val="0"/>
                        </a:spcAft>
                        <a:buClr>
                          <a:schemeClr val="dk1"/>
                        </a:buClr>
                        <a:buSzPts val="1600"/>
                        <a:buFont typeface="Calibri"/>
                        <a:buChar char="•"/>
                      </a:pPr>
                      <a:r>
                        <a:rPr lang="en-US" sz="1600"/>
                        <a:t>committed </a:t>
                      </a:r>
                      <a:endParaRPr sz="1600"/>
                    </a:p>
                    <a:p>
                      <a:pPr marL="457200" lvl="0" indent="-330200" algn="l" rtl="0">
                        <a:spcBef>
                          <a:spcPts val="0"/>
                        </a:spcBef>
                        <a:spcAft>
                          <a:spcPts val="0"/>
                        </a:spcAft>
                        <a:buClr>
                          <a:schemeClr val="dk1"/>
                        </a:buClr>
                        <a:buSzPts val="1600"/>
                        <a:buFont typeface="Calibri"/>
                        <a:buChar char="•"/>
                      </a:pPr>
                      <a:r>
                        <a:rPr lang="en-US" sz="1600"/>
                        <a:t>Dedicated</a:t>
                      </a:r>
                      <a:endParaRPr sz="1600"/>
                    </a:p>
                  </a:txBody>
                  <a:tcPr marL="91450" marR="91450" marT="45725" marB="45725"/>
                </a:tc>
                <a:tc rowSpan="2">
                  <a:txBody>
                    <a:bodyPr/>
                    <a:lstStyle/>
                    <a:p>
                      <a:pPr marL="285750" lvl="0" indent="-285750" algn="l" rtl="0">
                        <a:spcBef>
                          <a:spcPts val="0"/>
                        </a:spcBef>
                        <a:spcAft>
                          <a:spcPts val="0"/>
                        </a:spcAft>
                        <a:buClr>
                          <a:schemeClr val="dk1"/>
                        </a:buClr>
                        <a:buSzPts val="1600"/>
                        <a:buChar char="•"/>
                      </a:pPr>
                      <a:r>
                        <a:rPr lang="en-US" sz="1600" b="1" dirty="0"/>
                        <a:t>Accountable </a:t>
                      </a:r>
                      <a:br>
                        <a:rPr lang="en-US" sz="1600" b="1" dirty="0"/>
                      </a:br>
                      <a:r>
                        <a:rPr lang="en-US" sz="1600" dirty="0"/>
                        <a:t>Committing to &amp; following through on agreed upon tasks, communicating information, do what we say &amp; say what we do, own our mistakes</a:t>
                      </a:r>
                      <a:endParaRPr sz="1600" b="1" dirty="0"/>
                    </a:p>
                    <a:p>
                      <a:pPr marL="285750" lvl="0" indent="-285750" algn="l" rtl="0">
                        <a:spcBef>
                          <a:spcPts val="0"/>
                        </a:spcBef>
                        <a:spcAft>
                          <a:spcPts val="0"/>
                        </a:spcAft>
                        <a:buClr>
                          <a:schemeClr val="dk1"/>
                        </a:buClr>
                        <a:buSzPts val="1600"/>
                        <a:buChar char="•"/>
                      </a:pPr>
                      <a:r>
                        <a:rPr lang="en-US" sz="1600" b="1" dirty="0"/>
                        <a:t>Responsive</a:t>
                      </a:r>
                      <a:br>
                        <a:rPr lang="en-US" sz="1600" b="1" dirty="0"/>
                      </a:br>
                      <a:r>
                        <a:rPr lang="en-US" sz="1600" dirty="0"/>
                        <a:t>Actionable on issues &amp; inquiries, making plans, responding to emails in a timely manner, fast responses to urgent matters</a:t>
                      </a:r>
                      <a:endParaRPr sz="1600" b="1" dirty="0"/>
                    </a:p>
                    <a:p>
                      <a:pPr marL="285750" lvl="0" indent="-285750" algn="l" rtl="0">
                        <a:spcBef>
                          <a:spcPts val="0"/>
                        </a:spcBef>
                        <a:spcAft>
                          <a:spcPts val="0"/>
                        </a:spcAft>
                        <a:buClr>
                          <a:schemeClr val="dk1"/>
                        </a:buClr>
                        <a:buSzPts val="1600"/>
                        <a:buChar char="•"/>
                      </a:pPr>
                      <a:r>
                        <a:rPr lang="en-US" sz="1600" b="1" dirty="0"/>
                        <a:t>Committed</a:t>
                      </a:r>
                      <a:br>
                        <a:rPr lang="en-US" sz="1600" b="1" dirty="0"/>
                      </a:br>
                      <a:r>
                        <a:rPr lang="en-US" sz="1600" dirty="0"/>
                        <a:t>Once you agree to do something, see it through to the end, show up for board meetings &amp; meetings</a:t>
                      </a:r>
                      <a:endParaRPr sz="1600" b="1" dirty="0"/>
                    </a:p>
                    <a:p>
                      <a:pPr marL="285750" lvl="0" indent="-285750" algn="l" rtl="0">
                        <a:spcBef>
                          <a:spcPts val="0"/>
                        </a:spcBef>
                        <a:spcAft>
                          <a:spcPts val="0"/>
                        </a:spcAft>
                        <a:buClr>
                          <a:schemeClr val="dk1"/>
                        </a:buClr>
                        <a:buSzPts val="1600"/>
                        <a:buChar char="•"/>
                      </a:pPr>
                      <a:r>
                        <a:rPr lang="en-US" sz="1600" b="1" dirty="0"/>
                        <a:t>Respectful </a:t>
                      </a:r>
                      <a:br>
                        <a:rPr lang="en-US" sz="1600" b="1" dirty="0"/>
                      </a:br>
                      <a:r>
                        <a:rPr lang="en-US" sz="1600" dirty="0"/>
                        <a:t>Choosing our words carefully, no name calling/nastiness, be kind, giving land acknowledgements</a:t>
                      </a:r>
                      <a:endParaRPr sz="1600" b="1" dirty="0"/>
                    </a:p>
                    <a:p>
                      <a:pPr marL="285750" lvl="0" indent="-285750" algn="l" rtl="0">
                        <a:spcBef>
                          <a:spcPts val="0"/>
                        </a:spcBef>
                        <a:spcAft>
                          <a:spcPts val="0"/>
                        </a:spcAft>
                        <a:buClr>
                          <a:schemeClr val="dk1"/>
                        </a:buClr>
                        <a:buSzPts val="1600"/>
                        <a:buChar char="•"/>
                      </a:pPr>
                      <a:r>
                        <a:rPr lang="en-US" sz="1600" b="1" dirty="0"/>
                        <a:t>Progressive</a:t>
                      </a:r>
                      <a:br>
                        <a:rPr lang="en-US" sz="1600" b="1" dirty="0"/>
                      </a:br>
                      <a:r>
                        <a:rPr lang="en-US" sz="1600" dirty="0"/>
                        <a:t>Ability to learn &amp; unlearn information, adapt to new ways of thinking, moving away from oppressive language, thinking &amp; colonialism, adaptable, staying current with our changing world &amp; understanding impacts on 2SLGBTQIA+ communities</a:t>
                      </a:r>
                      <a:endParaRPr sz="1600" dirty="0">
                        <a:solidFill>
                          <a:schemeClr val="dk1"/>
                        </a:solidFill>
                      </a:endParaRPr>
                    </a:p>
                  </a:txBody>
                  <a:tcPr marL="91450" marR="91450" marT="45725" marB="45725"/>
                </a:tc>
                <a:extLst>
                  <a:ext uri="{0D108BD9-81ED-4DB2-BD59-A6C34878D82A}">
                    <a16:rowId xmlns:a16="http://schemas.microsoft.com/office/drawing/2014/main" val="10001"/>
                  </a:ext>
                </a:extLst>
              </a:tr>
              <a:tr h="2892150">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lt1">
            <a:alpha val="91372"/>
          </a:schemeClr>
        </a:solidFill>
        <a:effectLst/>
      </p:bgPr>
    </p:bg>
    <p:spTree>
      <p:nvGrpSpPr>
        <p:cNvPr id="1" name="Shape 188"/>
        <p:cNvGrpSpPr/>
        <p:nvPr/>
      </p:nvGrpSpPr>
      <p:grpSpPr>
        <a:xfrm>
          <a:off x="0" y="0"/>
          <a:ext cx="0" cy="0"/>
          <a:chOff x="0" y="0"/>
          <a:chExt cx="0" cy="0"/>
        </a:xfrm>
      </p:grpSpPr>
      <p:cxnSp>
        <p:nvCxnSpPr>
          <p:cNvPr id="189" name="Google Shape;189;p16"/>
          <p:cNvCxnSpPr/>
          <p:nvPr/>
        </p:nvCxnSpPr>
        <p:spPr>
          <a:xfrm>
            <a:off x="0" y="1391611"/>
            <a:ext cx="8175812" cy="0"/>
          </a:xfrm>
          <a:prstGeom prst="straightConnector1">
            <a:avLst/>
          </a:prstGeom>
          <a:noFill/>
          <a:ln w="9525" cap="flat" cmpd="sng">
            <a:solidFill>
              <a:srgbClr val="262626"/>
            </a:solidFill>
            <a:prstDash val="solid"/>
            <a:miter lim="800000"/>
            <a:headEnd type="none" w="sm" len="sm"/>
            <a:tailEnd type="none" w="sm" len="sm"/>
          </a:ln>
        </p:spPr>
      </p:cxnSp>
      <p:sp>
        <p:nvSpPr>
          <p:cNvPr id="190" name="Google Shape;190;p16"/>
          <p:cNvSpPr txBox="1"/>
          <p:nvPr/>
        </p:nvSpPr>
        <p:spPr>
          <a:xfrm>
            <a:off x="484094" y="282025"/>
            <a:ext cx="11403106" cy="178510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Risk Register</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262626"/>
                </a:solidFill>
                <a:latin typeface="Calibri"/>
                <a:ea typeface="Calibri"/>
                <a:cs typeface="Calibri"/>
                <a:sym typeface="Calibri"/>
              </a:rPr>
              <a:t> What risks/uncertainties may get in the way of us executing our plan?</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191" name="Google Shape;191;p16"/>
          <p:cNvGraphicFramePr/>
          <p:nvPr>
            <p:extLst>
              <p:ext uri="{D42A27DB-BD31-4B8C-83A1-F6EECF244321}">
                <p14:modId xmlns:p14="http://schemas.microsoft.com/office/powerpoint/2010/main" val="4057391857"/>
              </p:ext>
            </p:extLst>
          </p:nvPr>
        </p:nvGraphicFramePr>
        <p:xfrm>
          <a:off x="484094" y="1702627"/>
          <a:ext cx="11160225" cy="4617830"/>
        </p:xfrm>
        <a:graphic>
          <a:graphicData uri="http://schemas.openxmlformats.org/drawingml/2006/table">
            <a:tbl>
              <a:tblPr firstRow="1" bandRow="1">
                <a:noFill/>
                <a:tableStyleId>{944A76DE-18C8-4052-B20D-234813247C83}</a:tableStyleId>
              </a:tblPr>
              <a:tblGrid>
                <a:gridCol w="7244925">
                  <a:extLst>
                    <a:ext uri="{9D8B030D-6E8A-4147-A177-3AD203B41FA5}">
                      <a16:colId xmlns:a16="http://schemas.microsoft.com/office/drawing/2014/main" val="20000"/>
                    </a:ext>
                  </a:extLst>
                </a:gridCol>
                <a:gridCol w="1104675">
                  <a:extLst>
                    <a:ext uri="{9D8B030D-6E8A-4147-A177-3AD203B41FA5}">
                      <a16:colId xmlns:a16="http://schemas.microsoft.com/office/drawing/2014/main" val="20001"/>
                    </a:ext>
                  </a:extLst>
                </a:gridCol>
                <a:gridCol w="1412300">
                  <a:extLst>
                    <a:ext uri="{9D8B030D-6E8A-4147-A177-3AD203B41FA5}">
                      <a16:colId xmlns:a16="http://schemas.microsoft.com/office/drawing/2014/main" val="20002"/>
                    </a:ext>
                  </a:extLst>
                </a:gridCol>
                <a:gridCol w="1398325">
                  <a:extLst>
                    <a:ext uri="{9D8B030D-6E8A-4147-A177-3AD203B41FA5}">
                      <a16:colId xmlns:a16="http://schemas.microsoft.com/office/drawing/2014/main" val="20003"/>
                    </a:ext>
                  </a:extLst>
                </a:gridCol>
              </a:tblGrid>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RISKS</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IMPACT</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LIKELIHOOD</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MITIGATION</a:t>
                      </a:r>
                      <a:endParaRPr sz="1400" u="none" strike="noStrike" cap="none"/>
                    </a:p>
                  </a:txBody>
                  <a:tcPr marL="91450" marR="91450" marT="45725" marB="45725"/>
                </a:tc>
                <a:extLst>
                  <a:ext uri="{0D108BD9-81ED-4DB2-BD59-A6C34878D82A}">
                    <a16:rowId xmlns:a16="http://schemas.microsoft.com/office/drawing/2014/main" val="10000"/>
                  </a:ext>
                </a:extLst>
              </a:tr>
              <a:tr h="370850">
                <a:tc>
                  <a:txBody>
                    <a:bodyPr/>
                    <a:lstStyle/>
                    <a:p>
                      <a:pPr marL="0" lvl="0" indent="0" algn="l" rtl="0">
                        <a:spcBef>
                          <a:spcPts val="0"/>
                        </a:spcBef>
                        <a:spcAft>
                          <a:spcPts val="0"/>
                        </a:spcAft>
                        <a:buClr>
                          <a:schemeClr val="dk1"/>
                        </a:buClr>
                        <a:buSzPts val="1100"/>
                        <a:buFont typeface="Arial"/>
                        <a:buNone/>
                      </a:pPr>
                      <a:r>
                        <a:rPr lang="en-US" sz="1800" b="1"/>
                        <a:t>Unsustainable/non-scalable funding sources that are not in alignment with our long-term vision</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4.5</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5</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extLst>
                  <a:ext uri="{0D108BD9-81ED-4DB2-BD59-A6C34878D82A}">
                    <a16:rowId xmlns:a16="http://schemas.microsoft.com/office/drawing/2014/main" val="10001"/>
                  </a:ext>
                </a:extLst>
              </a:tr>
              <a:tr h="370850">
                <a:tc>
                  <a:txBody>
                    <a:bodyPr/>
                    <a:lstStyle/>
                    <a:p>
                      <a:pPr marL="0" lvl="0" indent="0" algn="l" rtl="0">
                        <a:spcBef>
                          <a:spcPts val="0"/>
                        </a:spcBef>
                        <a:spcAft>
                          <a:spcPts val="0"/>
                        </a:spcAft>
                        <a:buClr>
                          <a:schemeClr val="dk1"/>
                        </a:buClr>
                        <a:buSzPts val="1100"/>
                        <a:buFont typeface="Arial"/>
                        <a:buNone/>
                      </a:pPr>
                      <a:r>
                        <a:rPr lang="en-US" sz="1800" b="1"/>
                        <a:t>Non-scalable/adaptable funding model (based on project funding)</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5</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4</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extLst>
                  <a:ext uri="{0D108BD9-81ED-4DB2-BD59-A6C34878D82A}">
                    <a16:rowId xmlns:a16="http://schemas.microsoft.com/office/drawing/2014/main" val="10002"/>
                  </a:ext>
                </a:extLst>
              </a:tr>
              <a:tr h="370850">
                <a:tc>
                  <a:txBody>
                    <a:bodyPr/>
                    <a:lstStyle/>
                    <a:p>
                      <a:pPr marL="0" lvl="0" indent="0" algn="l" rtl="0">
                        <a:spcBef>
                          <a:spcPts val="0"/>
                        </a:spcBef>
                        <a:spcAft>
                          <a:spcPts val="0"/>
                        </a:spcAft>
                        <a:buClr>
                          <a:schemeClr val="dk1"/>
                        </a:buClr>
                        <a:buSzPts val="1100"/>
                        <a:buFont typeface="Arial"/>
                        <a:buNone/>
                      </a:pPr>
                      <a:r>
                        <a:rPr lang="en-US" sz="1800" b="1"/>
                        <a:t>Insufficient board capacity </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5</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4</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extLst>
                  <a:ext uri="{0D108BD9-81ED-4DB2-BD59-A6C34878D82A}">
                    <a16:rowId xmlns:a16="http://schemas.microsoft.com/office/drawing/2014/main" val="10003"/>
                  </a:ext>
                </a:extLst>
              </a:tr>
              <a:tr h="370850">
                <a:tc>
                  <a:txBody>
                    <a:bodyPr/>
                    <a:lstStyle/>
                    <a:p>
                      <a:pPr marL="0" lvl="0" indent="0" algn="l" rtl="0">
                        <a:spcBef>
                          <a:spcPts val="0"/>
                        </a:spcBef>
                        <a:spcAft>
                          <a:spcPts val="0"/>
                        </a:spcAft>
                        <a:buClr>
                          <a:schemeClr val="dk1"/>
                        </a:buClr>
                        <a:buSzPts val="1100"/>
                        <a:buFont typeface="Arial"/>
                        <a:buNone/>
                      </a:pPr>
                      <a:r>
                        <a:rPr lang="en-US" sz="1800" b="1"/>
                        <a:t>Insufficient staff capacity </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5</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5</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extLst>
                  <a:ext uri="{0D108BD9-81ED-4DB2-BD59-A6C34878D82A}">
                    <a16:rowId xmlns:a16="http://schemas.microsoft.com/office/drawing/2014/main" val="10004"/>
                  </a:ext>
                </a:extLst>
              </a:tr>
              <a:tr h="370850">
                <a:tc>
                  <a:txBody>
                    <a:bodyPr/>
                    <a:lstStyle/>
                    <a:p>
                      <a:pPr marL="0" lvl="0" indent="0" algn="l" rtl="0">
                        <a:spcBef>
                          <a:spcPts val="0"/>
                        </a:spcBef>
                        <a:spcAft>
                          <a:spcPts val="0"/>
                        </a:spcAft>
                        <a:buClr>
                          <a:schemeClr val="dk1"/>
                        </a:buClr>
                        <a:buSzPts val="1100"/>
                        <a:buFont typeface="Arial"/>
                        <a:buNone/>
                      </a:pPr>
                      <a:r>
                        <a:rPr lang="en-US" sz="1800" b="1"/>
                        <a:t>Volunteer burnout/disengagement </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5</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4</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extLst>
                  <a:ext uri="{0D108BD9-81ED-4DB2-BD59-A6C34878D82A}">
                    <a16:rowId xmlns:a16="http://schemas.microsoft.com/office/drawing/2014/main" val="10005"/>
                  </a:ext>
                </a:extLst>
              </a:tr>
              <a:tr h="370850">
                <a:tc>
                  <a:txBody>
                    <a:bodyPr/>
                    <a:lstStyle/>
                    <a:p>
                      <a:pPr marL="0" lvl="0" indent="0" algn="l" rtl="0">
                        <a:spcBef>
                          <a:spcPts val="0"/>
                        </a:spcBef>
                        <a:spcAft>
                          <a:spcPts val="0"/>
                        </a:spcAft>
                        <a:buClr>
                          <a:schemeClr val="dk1"/>
                        </a:buClr>
                        <a:buSzPts val="1100"/>
                        <a:buFont typeface="Arial"/>
                        <a:buNone/>
                      </a:pPr>
                      <a:r>
                        <a:rPr lang="en-US" sz="1800" b="1"/>
                        <a:t>Board turnover/revolving board members</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4</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4</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extLst>
                  <a:ext uri="{0D108BD9-81ED-4DB2-BD59-A6C34878D82A}">
                    <a16:rowId xmlns:a16="http://schemas.microsoft.com/office/drawing/2014/main" val="10006"/>
                  </a:ext>
                </a:extLst>
              </a:tr>
              <a:tr h="370850">
                <a:tc>
                  <a:txBody>
                    <a:bodyPr/>
                    <a:lstStyle/>
                    <a:p>
                      <a:pPr marL="0" lvl="0" indent="0" algn="l" rtl="0">
                        <a:spcBef>
                          <a:spcPts val="0"/>
                        </a:spcBef>
                        <a:spcAft>
                          <a:spcPts val="0"/>
                        </a:spcAft>
                        <a:buClr>
                          <a:schemeClr val="dk1"/>
                        </a:buClr>
                        <a:buSzPts val="1100"/>
                        <a:buFont typeface="Arial"/>
                        <a:buNone/>
                      </a:pPr>
                      <a:r>
                        <a:rPr lang="en-US" sz="1800" b="1"/>
                        <a:t>We take on too much work (not enough capacity)</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4</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4</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extLst>
                  <a:ext uri="{0D108BD9-81ED-4DB2-BD59-A6C34878D82A}">
                    <a16:rowId xmlns:a16="http://schemas.microsoft.com/office/drawing/2014/main" val="10007"/>
                  </a:ext>
                </a:extLst>
              </a:tr>
              <a:tr h="370850">
                <a:tc>
                  <a:txBody>
                    <a:bodyPr/>
                    <a:lstStyle/>
                    <a:p>
                      <a:pPr marL="0" lvl="0" indent="0" algn="l" rtl="0">
                        <a:spcBef>
                          <a:spcPts val="0"/>
                        </a:spcBef>
                        <a:spcAft>
                          <a:spcPts val="0"/>
                        </a:spcAft>
                        <a:buClr>
                          <a:schemeClr val="dk1"/>
                        </a:buClr>
                        <a:buSzPts val="1100"/>
                        <a:buFont typeface="Arial"/>
                        <a:buNone/>
                      </a:pPr>
                      <a:r>
                        <a:rPr lang="en-US" sz="1800" b="1"/>
                        <a:t>We don’t discuss difficult issues openly </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4</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4</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extLst>
                  <a:ext uri="{0D108BD9-81ED-4DB2-BD59-A6C34878D82A}">
                    <a16:rowId xmlns:a16="http://schemas.microsoft.com/office/drawing/2014/main" val="10008"/>
                  </a:ext>
                </a:extLst>
              </a:tr>
              <a:tr h="370850">
                <a:tc>
                  <a:txBody>
                    <a:bodyPr/>
                    <a:lstStyle/>
                    <a:p>
                      <a:pPr marL="0" lvl="0" indent="0" algn="l" rtl="0">
                        <a:spcBef>
                          <a:spcPts val="0"/>
                        </a:spcBef>
                        <a:spcAft>
                          <a:spcPts val="0"/>
                        </a:spcAft>
                        <a:buClr>
                          <a:schemeClr val="dk1"/>
                        </a:buClr>
                        <a:buSzPts val="1100"/>
                        <a:buFont typeface="Arial"/>
                        <a:buNone/>
                      </a:pPr>
                      <a:r>
                        <a:rPr lang="en-US" sz="1800" b="1"/>
                        <a:t>We don’t have a consistent board-run onboarding process for new board members </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4.5</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4.5</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extLst>
                  <a:ext uri="{0D108BD9-81ED-4DB2-BD59-A6C34878D82A}">
                    <a16:rowId xmlns:a16="http://schemas.microsoft.com/office/drawing/2014/main" val="10009"/>
                  </a:ext>
                </a:extLst>
              </a:tr>
              <a:tr h="370850">
                <a:tc>
                  <a:txBody>
                    <a:bodyPr/>
                    <a:lstStyle/>
                    <a:p>
                      <a:pPr marL="0" lvl="0" indent="0" algn="l" rtl="0">
                        <a:spcBef>
                          <a:spcPts val="0"/>
                        </a:spcBef>
                        <a:spcAft>
                          <a:spcPts val="0"/>
                        </a:spcAft>
                        <a:buClr>
                          <a:schemeClr val="dk1"/>
                        </a:buClr>
                        <a:buSzPts val="1100"/>
                        <a:buFont typeface="Arial"/>
                        <a:buNone/>
                      </a:pPr>
                      <a:r>
                        <a:rPr lang="en-US" sz="1800" b="1"/>
                        <a:t>Younger generations don’t know what NSRAP does </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4.5</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3.5</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dirty="0"/>
                    </a:p>
                  </a:txBody>
                  <a:tcPr marL="91450" marR="91450" marT="45725" marB="45725"/>
                </a:tc>
                <a:extLst>
                  <a:ext uri="{0D108BD9-81ED-4DB2-BD59-A6C34878D82A}">
                    <a16:rowId xmlns:a16="http://schemas.microsoft.com/office/drawing/2014/main" val="10010"/>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lt1">
            <a:alpha val="91370"/>
          </a:schemeClr>
        </a:solidFill>
        <a:effectLst/>
      </p:bgPr>
    </p:bg>
    <p:spTree>
      <p:nvGrpSpPr>
        <p:cNvPr id="1" name="Shape 195"/>
        <p:cNvGrpSpPr/>
        <p:nvPr/>
      </p:nvGrpSpPr>
      <p:grpSpPr>
        <a:xfrm>
          <a:off x="0" y="0"/>
          <a:ext cx="0" cy="0"/>
          <a:chOff x="0" y="0"/>
          <a:chExt cx="0" cy="0"/>
        </a:xfrm>
      </p:grpSpPr>
      <p:cxnSp>
        <p:nvCxnSpPr>
          <p:cNvPr id="196" name="Google Shape;196;g10575109c22_0_0"/>
          <p:cNvCxnSpPr/>
          <p:nvPr/>
        </p:nvCxnSpPr>
        <p:spPr>
          <a:xfrm>
            <a:off x="0" y="1391611"/>
            <a:ext cx="8175900" cy="0"/>
          </a:xfrm>
          <a:prstGeom prst="straightConnector1">
            <a:avLst/>
          </a:prstGeom>
          <a:noFill/>
          <a:ln w="9525" cap="flat" cmpd="sng">
            <a:solidFill>
              <a:srgbClr val="262626"/>
            </a:solidFill>
            <a:prstDash val="solid"/>
            <a:miter lim="800000"/>
            <a:headEnd type="none" w="sm" len="sm"/>
            <a:tailEnd type="none" w="sm" len="sm"/>
          </a:ln>
        </p:spPr>
      </p:cxnSp>
      <p:sp>
        <p:nvSpPr>
          <p:cNvPr id="197" name="Google Shape;197;g10575109c22_0_0"/>
          <p:cNvSpPr txBox="1"/>
          <p:nvPr/>
        </p:nvSpPr>
        <p:spPr>
          <a:xfrm>
            <a:off x="484094" y="282025"/>
            <a:ext cx="11403000" cy="1785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Risk Register</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262626"/>
                </a:solidFill>
                <a:latin typeface="Calibri"/>
                <a:ea typeface="Calibri"/>
                <a:cs typeface="Calibri"/>
                <a:sym typeface="Calibri"/>
              </a:rPr>
              <a:t> What risks/uncertainties may get in the way of us executing our plan?</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198" name="Google Shape;198;g10575109c22_0_0"/>
          <p:cNvGraphicFramePr/>
          <p:nvPr>
            <p:extLst>
              <p:ext uri="{D42A27DB-BD31-4B8C-83A1-F6EECF244321}">
                <p14:modId xmlns:p14="http://schemas.microsoft.com/office/powerpoint/2010/main" val="2442924530"/>
              </p:ext>
            </p:extLst>
          </p:nvPr>
        </p:nvGraphicFramePr>
        <p:xfrm>
          <a:off x="484094" y="1702627"/>
          <a:ext cx="11160225" cy="4617830"/>
        </p:xfrm>
        <a:graphic>
          <a:graphicData uri="http://schemas.openxmlformats.org/drawingml/2006/table">
            <a:tbl>
              <a:tblPr firstRow="1" bandRow="1">
                <a:noFill/>
                <a:tableStyleId>{944A76DE-18C8-4052-B20D-234813247C83}</a:tableStyleId>
              </a:tblPr>
              <a:tblGrid>
                <a:gridCol w="7244925">
                  <a:extLst>
                    <a:ext uri="{9D8B030D-6E8A-4147-A177-3AD203B41FA5}">
                      <a16:colId xmlns:a16="http://schemas.microsoft.com/office/drawing/2014/main" val="20000"/>
                    </a:ext>
                  </a:extLst>
                </a:gridCol>
                <a:gridCol w="1104675">
                  <a:extLst>
                    <a:ext uri="{9D8B030D-6E8A-4147-A177-3AD203B41FA5}">
                      <a16:colId xmlns:a16="http://schemas.microsoft.com/office/drawing/2014/main" val="20001"/>
                    </a:ext>
                  </a:extLst>
                </a:gridCol>
                <a:gridCol w="1412300">
                  <a:extLst>
                    <a:ext uri="{9D8B030D-6E8A-4147-A177-3AD203B41FA5}">
                      <a16:colId xmlns:a16="http://schemas.microsoft.com/office/drawing/2014/main" val="20002"/>
                    </a:ext>
                  </a:extLst>
                </a:gridCol>
                <a:gridCol w="1398325">
                  <a:extLst>
                    <a:ext uri="{9D8B030D-6E8A-4147-A177-3AD203B41FA5}">
                      <a16:colId xmlns:a16="http://schemas.microsoft.com/office/drawing/2014/main" val="20003"/>
                    </a:ext>
                  </a:extLst>
                </a:gridCol>
              </a:tblGrid>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RISKS</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IMPACT</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LIKELIHOOD</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MITIGATION</a:t>
                      </a:r>
                      <a:endParaRPr sz="1400" u="none" strike="noStrike" cap="none"/>
                    </a:p>
                  </a:txBody>
                  <a:tcPr marL="91450" marR="91450" marT="45725" marB="45725"/>
                </a:tc>
                <a:extLst>
                  <a:ext uri="{0D108BD9-81ED-4DB2-BD59-A6C34878D82A}">
                    <a16:rowId xmlns:a16="http://schemas.microsoft.com/office/drawing/2014/main" val="10000"/>
                  </a:ext>
                </a:extLst>
              </a:tr>
              <a:tr h="370850">
                <a:tc>
                  <a:txBody>
                    <a:bodyPr/>
                    <a:lstStyle/>
                    <a:p>
                      <a:pPr marL="0" lvl="0" indent="0" algn="l" rtl="0">
                        <a:spcBef>
                          <a:spcPts val="0"/>
                        </a:spcBef>
                        <a:spcAft>
                          <a:spcPts val="0"/>
                        </a:spcAft>
                        <a:buClr>
                          <a:schemeClr val="dk1"/>
                        </a:buClr>
                        <a:buSzPts val="1100"/>
                        <a:buFont typeface="Arial"/>
                        <a:buNone/>
                      </a:pPr>
                      <a:r>
                        <a:rPr lang="en-US" sz="1800" b="1"/>
                        <a:t>2SLGBTQIA+ community members in Nova Scotia don’t know what NSRAP does </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5</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3.5</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extLst>
                  <a:ext uri="{0D108BD9-81ED-4DB2-BD59-A6C34878D82A}">
                    <a16:rowId xmlns:a16="http://schemas.microsoft.com/office/drawing/2014/main" val="10001"/>
                  </a:ext>
                </a:extLst>
              </a:tr>
              <a:tr h="370850">
                <a:tc>
                  <a:txBody>
                    <a:bodyPr/>
                    <a:lstStyle/>
                    <a:p>
                      <a:pPr marL="0" lvl="0" indent="0" algn="l" rtl="0">
                        <a:spcBef>
                          <a:spcPts val="0"/>
                        </a:spcBef>
                        <a:spcAft>
                          <a:spcPts val="0"/>
                        </a:spcAft>
                        <a:buClr>
                          <a:schemeClr val="dk1"/>
                        </a:buClr>
                        <a:buSzPts val="1100"/>
                        <a:buFont typeface="Arial"/>
                        <a:buNone/>
                      </a:pPr>
                      <a:r>
                        <a:rPr lang="en-US" sz="1800" b="1"/>
                        <a:t>No clear responsibilities for tasks and important work</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5</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4</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extLst>
                  <a:ext uri="{0D108BD9-81ED-4DB2-BD59-A6C34878D82A}">
                    <a16:rowId xmlns:a16="http://schemas.microsoft.com/office/drawing/2014/main" val="10002"/>
                  </a:ext>
                </a:extLst>
              </a:tr>
              <a:tr h="370850">
                <a:tc>
                  <a:txBody>
                    <a:bodyPr/>
                    <a:lstStyle/>
                    <a:p>
                      <a:pPr marL="0" lvl="0" indent="0" algn="l" rtl="0">
                        <a:spcBef>
                          <a:spcPts val="0"/>
                        </a:spcBef>
                        <a:spcAft>
                          <a:spcPts val="0"/>
                        </a:spcAft>
                        <a:buClr>
                          <a:schemeClr val="dk1"/>
                        </a:buClr>
                        <a:buSzPts val="1100"/>
                        <a:buFont typeface="Arial"/>
                        <a:buNone/>
                      </a:pPr>
                      <a:r>
                        <a:rPr lang="en-US" sz="1800" b="1"/>
                        <a:t>Not keeping up with needs/balancing the needs of our diverse and intersectional communities</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5</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4</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extLst>
                  <a:ext uri="{0D108BD9-81ED-4DB2-BD59-A6C34878D82A}">
                    <a16:rowId xmlns:a16="http://schemas.microsoft.com/office/drawing/2014/main" val="10003"/>
                  </a:ext>
                </a:extLst>
              </a:tr>
              <a:tr h="370850">
                <a:tc>
                  <a:txBody>
                    <a:bodyPr/>
                    <a:lstStyle/>
                    <a:p>
                      <a:pPr marL="0" lvl="0" indent="0" algn="l" rtl="0">
                        <a:spcBef>
                          <a:spcPts val="0"/>
                        </a:spcBef>
                        <a:spcAft>
                          <a:spcPts val="0"/>
                        </a:spcAft>
                        <a:buClr>
                          <a:schemeClr val="dk1"/>
                        </a:buClr>
                        <a:buSzPts val="1100"/>
                        <a:buFont typeface="Arial"/>
                        <a:buNone/>
                      </a:pPr>
                      <a:r>
                        <a:rPr lang="en-US" sz="1800" b="1"/>
                        <a:t>A key staff member leaves NSRAP </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4</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a:t>4</a:t>
                      </a:r>
                      <a:endParaRPr sz="1800" b="1"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extLst>
                  <a:ext uri="{0D108BD9-81ED-4DB2-BD59-A6C34878D82A}">
                    <a16:rowId xmlns:a16="http://schemas.microsoft.com/office/drawing/2014/main" val="10004"/>
                  </a:ext>
                </a:extLst>
              </a:tr>
              <a:tr h="370850">
                <a:tc>
                  <a:txBody>
                    <a:bodyPr/>
                    <a:lstStyle/>
                    <a:p>
                      <a:pPr marL="0" lvl="0" indent="0" algn="l" rtl="0">
                        <a:spcBef>
                          <a:spcPts val="0"/>
                        </a:spcBef>
                        <a:spcAft>
                          <a:spcPts val="0"/>
                        </a:spcAft>
                        <a:buNone/>
                      </a:pPr>
                      <a:r>
                        <a:rPr lang="en-US" sz="1800" b="1"/>
                        <a:t>Misalignment with the board</a:t>
                      </a:r>
                      <a:endParaRPr sz="1800" b="1"/>
                    </a:p>
                  </a:txBody>
                  <a:tcPr marL="91450" marR="91450" marT="45725" marB="45725"/>
                </a:tc>
                <a:tc>
                  <a:txBody>
                    <a:bodyPr/>
                    <a:lstStyle/>
                    <a:p>
                      <a:pPr marL="0" marR="0" lvl="0" indent="0" algn="l" rtl="0">
                        <a:lnSpc>
                          <a:spcPct val="100000"/>
                        </a:lnSpc>
                        <a:spcBef>
                          <a:spcPts val="0"/>
                        </a:spcBef>
                        <a:spcAft>
                          <a:spcPts val="0"/>
                        </a:spcAft>
                        <a:buNone/>
                      </a:pPr>
                      <a:r>
                        <a:rPr lang="en-US" sz="1800" b="1"/>
                        <a:t>5</a:t>
                      </a:r>
                      <a:endParaRPr sz="1800" b="1"/>
                    </a:p>
                  </a:txBody>
                  <a:tcPr marL="91450" marR="91450" marT="45725" marB="45725"/>
                </a:tc>
                <a:tc>
                  <a:txBody>
                    <a:bodyPr/>
                    <a:lstStyle/>
                    <a:p>
                      <a:pPr marL="0" marR="0" lvl="0" indent="0" algn="l" rtl="0">
                        <a:lnSpc>
                          <a:spcPct val="100000"/>
                        </a:lnSpc>
                        <a:spcBef>
                          <a:spcPts val="0"/>
                        </a:spcBef>
                        <a:spcAft>
                          <a:spcPts val="0"/>
                        </a:spcAft>
                        <a:buNone/>
                      </a:pPr>
                      <a:r>
                        <a:rPr lang="en-US" sz="1800" b="1"/>
                        <a:t>3.5</a:t>
                      </a:r>
                      <a:endParaRPr sz="1800" b="1"/>
                    </a:p>
                  </a:txBody>
                  <a:tcPr marL="91450" marR="91450" marT="45725" marB="45725"/>
                </a:tc>
                <a:tc>
                  <a:txBody>
                    <a:bodyPr/>
                    <a:lstStyle/>
                    <a:p>
                      <a:pPr marL="0" marR="0" lvl="0" indent="0" algn="l" rtl="0">
                        <a:lnSpc>
                          <a:spcPct val="100000"/>
                        </a:lnSpc>
                        <a:spcBef>
                          <a:spcPts val="0"/>
                        </a:spcBef>
                        <a:spcAft>
                          <a:spcPts val="0"/>
                        </a:spcAft>
                        <a:buNone/>
                      </a:pPr>
                      <a:endParaRPr sz="1800" b="0" u="none" strike="noStrike" cap="none"/>
                    </a:p>
                  </a:txBody>
                  <a:tcPr marL="91450" marR="91450" marT="45725" marB="45725"/>
                </a:tc>
                <a:extLst>
                  <a:ext uri="{0D108BD9-81ED-4DB2-BD59-A6C34878D82A}">
                    <a16:rowId xmlns:a16="http://schemas.microsoft.com/office/drawing/2014/main" val="10005"/>
                  </a:ext>
                </a:extLst>
              </a:tr>
              <a:tr h="370850">
                <a:tc>
                  <a:txBody>
                    <a:bodyPr/>
                    <a:lstStyle/>
                    <a:p>
                      <a:pPr marL="0" lvl="0" indent="0" algn="l" rtl="0">
                        <a:spcBef>
                          <a:spcPts val="0"/>
                        </a:spcBef>
                        <a:spcAft>
                          <a:spcPts val="0"/>
                        </a:spcAft>
                        <a:buClr>
                          <a:schemeClr val="dk1"/>
                        </a:buClr>
                        <a:buSzPts val="1100"/>
                        <a:buFont typeface="Arial"/>
                        <a:buNone/>
                      </a:pPr>
                      <a:r>
                        <a:rPr lang="en-US" sz="1800"/>
                        <a:t>Under responding to core stakeholder needs </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4</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3</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extLst>
                  <a:ext uri="{0D108BD9-81ED-4DB2-BD59-A6C34878D82A}">
                    <a16:rowId xmlns:a16="http://schemas.microsoft.com/office/drawing/2014/main" val="10006"/>
                  </a:ext>
                </a:extLst>
              </a:tr>
              <a:tr h="370850">
                <a:tc>
                  <a:txBody>
                    <a:bodyPr/>
                    <a:lstStyle/>
                    <a:p>
                      <a:pPr marL="0" lvl="0" indent="0" algn="l" rtl="0">
                        <a:spcBef>
                          <a:spcPts val="0"/>
                        </a:spcBef>
                        <a:spcAft>
                          <a:spcPts val="0"/>
                        </a:spcAft>
                        <a:buClr>
                          <a:schemeClr val="dk1"/>
                        </a:buClr>
                        <a:buSzPts val="1100"/>
                        <a:buFont typeface="Arial"/>
                        <a:buNone/>
                      </a:pPr>
                      <a:r>
                        <a:rPr lang="en-US" sz="1800"/>
                        <a:t>We don’t get the grants we need (provincial, municipal, or federal) </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4</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3</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extLst>
                  <a:ext uri="{0D108BD9-81ED-4DB2-BD59-A6C34878D82A}">
                    <a16:rowId xmlns:a16="http://schemas.microsoft.com/office/drawing/2014/main" val="10007"/>
                  </a:ext>
                </a:extLst>
              </a:tr>
              <a:tr h="370850">
                <a:tc>
                  <a:txBody>
                    <a:bodyPr/>
                    <a:lstStyle/>
                    <a:p>
                      <a:pPr marL="0" lvl="0" indent="0" algn="l" rtl="0">
                        <a:spcBef>
                          <a:spcPts val="0"/>
                        </a:spcBef>
                        <a:spcAft>
                          <a:spcPts val="0"/>
                        </a:spcAft>
                        <a:buClr>
                          <a:schemeClr val="dk1"/>
                        </a:buClr>
                        <a:buSzPts val="1100"/>
                        <a:buFont typeface="Arial"/>
                        <a:buNone/>
                      </a:pPr>
                      <a:r>
                        <a:rPr lang="en-US" sz="1800"/>
                        <a:t>Admin requirements for funding are too intensive</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3</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3</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extLst>
                  <a:ext uri="{0D108BD9-81ED-4DB2-BD59-A6C34878D82A}">
                    <a16:rowId xmlns:a16="http://schemas.microsoft.com/office/drawing/2014/main" val="10008"/>
                  </a:ext>
                </a:extLst>
              </a:tr>
              <a:tr h="370850">
                <a:tc>
                  <a:txBody>
                    <a:bodyPr/>
                    <a:lstStyle/>
                    <a:p>
                      <a:pPr marL="0" lvl="0" indent="0" algn="l" rtl="0">
                        <a:spcBef>
                          <a:spcPts val="0"/>
                        </a:spcBef>
                        <a:spcAft>
                          <a:spcPts val="0"/>
                        </a:spcAft>
                        <a:buClr>
                          <a:schemeClr val="dk1"/>
                        </a:buClr>
                        <a:buSzPts val="1100"/>
                        <a:buFont typeface="Arial"/>
                        <a:buNone/>
                      </a:pPr>
                      <a:r>
                        <a:rPr lang="en-US" sz="1800"/>
                        <a:t>We experience mission drift (to check the boxes for funding eligibility) </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4</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dirty="0"/>
                        <a:t>3</a:t>
                      </a:r>
                      <a:endParaRPr sz="18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extLst>
                  <a:ext uri="{0D108BD9-81ED-4DB2-BD59-A6C34878D82A}">
                    <a16:rowId xmlns:a16="http://schemas.microsoft.com/office/drawing/2014/main" val="10009"/>
                  </a:ext>
                </a:extLst>
              </a:tr>
              <a:tr h="370850">
                <a:tc>
                  <a:txBody>
                    <a:bodyPr/>
                    <a:lstStyle/>
                    <a:p>
                      <a:pPr marL="0" lvl="0" indent="0" algn="l" rtl="0">
                        <a:spcBef>
                          <a:spcPts val="0"/>
                        </a:spcBef>
                        <a:spcAft>
                          <a:spcPts val="0"/>
                        </a:spcAft>
                        <a:buClr>
                          <a:schemeClr val="dk1"/>
                        </a:buClr>
                        <a:buSzPts val="1100"/>
                        <a:buFont typeface="Arial"/>
                        <a:buNone/>
                      </a:pPr>
                      <a:r>
                        <a:rPr lang="en-US" sz="1800"/>
                        <a:t>We don’t meet the raised expectations of our community </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5</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3</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b="0" u="none" strike="noStrike" cap="none" dirty="0"/>
                    </a:p>
                  </a:txBody>
                  <a:tcPr marL="91450" marR="91450" marT="45725" marB="45725"/>
                </a:tc>
                <a:extLst>
                  <a:ext uri="{0D108BD9-81ED-4DB2-BD59-A6C34878D82A}">
                    <a16:rowId xmlns:a16="http://schemas.microsoft.com/office/drawing/2014/main" val="10010"/>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lt1">
            <a:alpha val="91370"/>
          </a:schemeClr>
        </a:solidFill>
        <a:effectLst/>
      </p:bgPr>
    </p:bg>
    <p:spTree>
      <p:nvGrpSpPr>
        <p:cNvPr id="1" name="Shape 202"/>
        <p:cNvGrpSpPr/>
        <p:nvPr/>
      </p:nvGrpSpPr>
      <p:grpSpPr>
        <a:xfrm>
          <a:off x="0" y="0"/>
          <a:ext cx="0" cy="0"/>
          <a:chOff x="0" y="0"/>
          <a:chExt cx="0" cy="0"/>
        </a:xfrm>
      </p:grpSpPr>
      <p:cxnSp>
        <p:nvCxnSpPr>
          <p:cNvPr id="203" name="Google Shape;203;g10575109c22_0_6"/>
          <p:cNvCxnSpPr/>
          <p:nvPr/>
        </p:nvCxnSpPr>
        <p:spPr>
          <a:xfrm>
            <a:off x="0" y="1391611"/>
            <a:ext cx="8175900" cy="0"/>
          </a:xfrm>
          <a:prstGeom prst="straightConnector1">
            <a:avLst/>
          </a:prstGeom>
          <a:noFill/>
          <a:ln w="9525" cap="flat" cmpd="sng">
            <a:solidFill>
              <a:srgbClr val="262626"/>
            </a:solidFill>
            <a:prstDash val="solid"/>
            <a:miter lim="800000"/>
            <a:headEnd type="none" w="sm" len="sm"/>
            <a:tailEnd type="none" w="sm" len="sm"/>
          </a:ln>
        </p:spPr>
      </p:cxnSp>
      <p:sp>
        <p:nvSpPr>
          <p:cNvPr id="204" name="Google Shape;204;g10575109c22_0_6"/>
          <p:cNvSpPr txBox="1"/>
          <p:nvPr/>
        </p:nvSpPr>
        <p:spPr>
          <a:xfrm>
            <a:off x="484094" y="282025"/>
            <a:ext cx="11403000" cy="1785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Risk Register</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262626"/>
                </a:solidFill>
                <a:latin typeface="Calibri"/>
                <a:ea typeface="Calibri"/>
                <a:cs typeface="Calibri"/>
                <a:sym typeface="Calibri"/>
              </a:rPr>
              <a:t> What risks/uncertainties may get in the way of us executing our plan?</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205" name="Google Shape;205;g10575109c22_0_6"/>
          <p:cNvGraphicFramePr/>
          <p:nvPr>
            <p:extLst>
              <p:ext uri="{D42A27DB-BD31-4B8C-83A1-F6EECF244321}">
                <p14:modId xmlns:p14="http://schemas.microsoft.com/office/powerpoint/2010/main" val="4128927137"/>
              </p:ext>
            </p:extLst>
          </p:nvPr>
        </p:nvGraphicFramePr>
        <p:xfrm>
          <a:off x="484094" y="1702627"/>
          <a:ext cx="11160225" cy="4450200"/>
        </p:xfrm>
        <a:graphic>
          <a:graphicData uri="http://schemas.openxmlformats.org/drawingml/2006/table">
            <a:tbl>
              <a:tblPr firstRow="1" bandRow="1">
                <a:noFill/>
                <a:tableStyleId>{944A76DE-18C8-4052-B20D-234813247C83}</a:tableStyleId>
              </a:tblPr>
              <a:tblGrid>
                <a:gridCol w="7244925">
                  <a:extLst>
                    <a:ext uri="{9D8B030D-6E8A-4147-A177-3AD203B41FA5}">
                      <a16:colId xmlns:a16="http://schemas.microsoft.com/office/drawing/2014/main" val="20000"/>
                    </a:ext>
                  </a:extLst>
                </a:gridCol>
                <a:gridCol w="1104675">
                  <a:extLst>
                    <a:ext uri="{9D8B030D-6E8A-4147-A177-3AD203B41FA5}">
                      <a16:colId xmlns:a16="http://schemas.microsoft.com/office/drawing/2014/main" val="20001"/>
                    </a:ext>
                  </a:extLst>
                </a:gridCol>
                <a:gridCol w="1412300">
                  <a:extLst>
                    <a:ext uri="{9D8B030D-6E8A-4147-A177-3AD203B41FA5}">
                      <a16:colId xmlns:a16="http://schemas.microsoft.com/office/drawing/2014/main" val="20002"/>
                    </a:ext>
                  </a:extLst>
                </a:gridCol>
                <a:gridCol w="1398325">
                  <a:extLst>
                    <a:ext uri="{9D8B030D-6E8A-4147-A177-3AD203B41FA5}">
                      <a16:colId xmlns:a16="http://schemas.microsoft.com/office/drawing/2014/main" val="20003"/>
                    </a:ext>
                  </a:extLst>
                </a:gridCol>
              </a:tblGrid>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RISKS</a:t>
                      </a:r>
                      <a:endParaRPr sz="1400" u="none" strike="noStrike" cap="none"/>
                    </a:p>
                  </a:txBody>
                  <a:tcPr marL="91450" marR="91450" marT="45725" marB="45725">
                    <a:lnB w="12700" cap="flat" cmpd="sng">
                      <a:solidFill>
                        <a:schemeClr val="lt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IMPACT</a:t>
                      </a:r>
                      <a:endParaRPr sz="1400" u="none" strike="noStrike" cap="none"/>
                    </a:p>
                  </a:txBody>
                  <a:tcPr marL="91450" marR="91450" marT="45725" marB="45725">
                    <a:lnB w="12700" cap="flat" cmpd="sng">
                      <a:solidFill>
                        <a:schemeClr val="lt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LIKELIHOOD</a:t>
                      </a:r>
                      <a:endParaRPr sz="1400" u="none" strike="noStrike" cap="none"/>
                    </a:p>
                  </a:txBody>
                  <a:tcPr marL="91450" marR="91450" marT="45725" marB="45725">
                    <a:lnB w="12700" cap="flat" cmpd="sng">
                      <a:solidFill>
                        <a:schemeClr val="lt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MITIGATION</a:t>
                      </a:r>
                      <a:endParaRPr sz="1400" u="none" strike="noStrike" cap="none"/>
                    </a:p>
                  </a:txBody>
                  <a:tcPr marL="91450" marR="91450" marT="45725" marB="45725"/>
                </a:tc>
                <a:extLst>
                  <a:ext uri="{0D108BD9-81ED-4DB2-BD59-A6C34878D82A}">
                    <a16:rowId xmlns:a16="http://schemas.microsoft.com/office/drawing/2014/main" val="10000"/>
                  </a:ext>
                </a:extLst>
              </a:tr>
              <a:tr h="370850">
                <a:tc>
                  <a:txBody>
                    <a:bodyPr/>
                    <a:lstStyle/>
                    <a:p>
                      <a:pPr marL="0" lvl="0" indent="0" algn="l" rtl="0">
                        <a:spcBef>
                          <a:spcPts val="0"/>
                        </a:spcBef>
                        <a:spcAft>
                          <a:spcPts val="0"/>
                        </a:spcAft>
                        <a:buClr>
                          <a:schemeClr val="dk1"/>
                        </a:buClr>
                        <a:buSzPts val="1100"/>
                        <a:buFont typeface="Arial"/>
                        <a:buNone/>
                      </a:pPr>
                      <a:r>
                        <a:rPr lang="en-US" sz="1800"/>
                        <a:t>Past board members/past members speak negatively about NSRAP</a:t>
                      </a:r>
                      <a:endParaRPr sz="1800" u="none" strike="noStrike" cap="none"/>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4</a:t>
                      </a:r>
                      <a:endParaRPr sz="1800" u="none" strike="noStrike" cap="none"/>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3</a:t>
                      </a:r>
                      <a:endParaRPr sz="1800" u="none" strike="noStrike" cap="none"/>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800" u="none" strike="noStrike" cap="none"/>
                    </a:p>
                  </a:txBody>
                  <a:tcPr marL="91450" marR="91450" marT="45725" marB="45725">
                    <a:lnL w="12700" cap="flat" cmpd="sng">
                      <a:solidFill>
                        <a:schemeClr val="lt1"/>
                      </a:solidFill>
                      <a:prstDash val="solid"/>
                      <a:round/>
                      <a:headEnd type="none" w="sm" len="sm"/>
                      <a:tailEnd type="none" w="sm" len="sm"/>
                    </a:lnL>
                  </a:tcPr>
                </a:tc>
                <a:extLst>
                  <a:ext uri="{0D108BD9-81ED-4DB2-BD59-A6C34878D82A}">
                    <a16:rowId xmlns:a16="http://schemas.microsoft.com/office/drawing/2014/main" val="10001"/>
                  </a:ext>
                </a:extLst>
              </a:tr>
              <a:tr h="370850">
                <a:tc>
                  <a:txBody>
                    <a:bodyPr/>
                    <a:lstStyle/>
                    <a:p>
                      <a:pPr marL="0" lvl="0" indent="0" algn="l" rtl="0">
                        <a:spcBef>
                          <a:spcPts val="0"/>
                        </a:spcBef>
                        <a:spcAft>
                          <a:spcPts val="0"/>
                        </a:spcAft>
                        <a:buClr>
                          <a:schemeClr val="dk1"/>
                        </a:buClr>
                        <a:buSzPts val="1100"/>
                        <a:buFont typeface="Arial"/>
                        <a:buNone/>
                      </a:pPr>
                      <a:r>
                        <a:rPr lang="en-US" sz="1800"/>
                        <a:t>We don’t have adequate accounting acumen and processes</a:t>
                      </a:r>
                      <a:endParaRPr sz="1800" u="none" strike="noStrike" cap="none"/>
                    </a:p>
                  </a:txBody>
                  <a:tcPr marL="91450" marR="91450" marT="45725" marB="45725">
                    <a:lnT w="38100" cap="flat" cmpd="sng">
                      <a:solidFill>
                        <a:schemeClr val="lt1"/>
                      </a:solidFill>
                      <a:prstDash val="solid"/>
                      <a:round/>
                      <a:headEnd type="none" w="sm" len="sm"/>
                      <a:tailEnd type="none" w="sm" len="sm"/>
                    </a:lnT>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4</a:t>
                      </a:r>
                      <a:endParaRPr sz="1800" u="none" strike="noStrike" cap="none"/>
                    </a:p>
                  </a:txBody>
                  <a:tcPr marL="91450" marR="91450" marT="45725" marB="45725">
                    <a:lnT w="38100" cap="flat" cmpd="sng">
                      <a:solidFill>
                        <a:schemeClr val="lt1"/>
                      </a:solidFill>
                      <a:prstDash val="solid"/>
                      <a:round/>
                      <a:headEnd type="none" w="sm" len="sm"/>
                      <a:tailEnd type="none" w="sm" len="sm"/>
                    </a:lnT>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3</a:t>
                      </a:r>
                      <a:endParaRPr sz="1800" u="none" strike="noStrike" cap="none"/>
                    </a:p>
                  </a:txBody>
                  <a:tcPr marL="91450" marR="91450" marT="45725" marB="45725">
                    <a:lnT w="38100" cap="flat" cmpd="sng">
                      <a:solidFill>
                        <a:schemeClr val="lt1"/>
                      </a:solidFill>
                      <a:prstDash val="solid"/>
                      <a:round/>
                      <a:headEnd type="none" w="sm" len="sm"/>
                      <a:tailEnd type="none" w="sm" len="sm"/>
                    </a:lnT>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extLst>
                  <a:ext uri="{0D108BD9-81ED-4DB2-BD59-A6C34878D82A}">
                    <a16:rowId xmlns:a16="http://schemas.microsoft.com/office/drawing/2014/main" val="10002"/>
                  </a:ext>
                </a:extLst>
              </a:tr>
              <a:tr h="370850">
                <a:tc>
                  <a:txBody>
                    <a:bodyPr/>
                    <a:lstStyle/>
                    <a:p>
                      <a:pPr marL="0" lvl="0" indent="0" algn="l" rtl="0">
                        <a:spcBef>
                          <a:spcPts val="0"/>
                        </a:spcBef>
                        <a:spcAft>
                          <a:spcPts val="0"/>
                        </a:spcAft>
                        <a:buClr>
                          <a:schemeClr val="dk1"/>
                        </a:buClr>
                        <a:buSzPts val="1100"/>
                        <a:buFont typeface="Arial"/>
                        <a:buNone/>
                      </a:pPr>
                      <a:r>
                        <a:rPr lang="en-US" sz="1800"/>
                        <a:t>Misunderstanding among board members</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3.5</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4</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extLst>
                  <a:ext uri="{0D108BD9-81ED-4DB2-BD59-A6C34878D82A}">
                    <a16:rowId xmlns:a16="http://schemas.microsoft.com/office/drawing/2014/main" val="10003"/>
                  </a:ext>
                </a:extLst>
              </a:tr>
              <a:tr h="370850">
                <a:tc>
                  <a:txBody>
                    <a:bodyPr/>
                    <a:lstStyle/>
                    <a:p>
                      <a:pPr marL="0" lvl="0" indent="0" algn="l" rtl="0">
                        <a:spcBef>
                          <a:spcPts val="0"/>
                        </a:spcBef>
                        <a:spcAft>
                          <a:spcPts val="0"/>
                        </a:spcAft>
                        <a:buClr>
                          <a:schemeClr val="dk1"/>
                        </a:buClr>
                        <a:buSzPts val="1100"/>
                        <a:buFont typeface="Arial"/>
                        <a:buNone/>
                      </a:pPr>
                      <a:r>
                        <a:rPr lang="en-US" sz="1800"/>
                        <a:t>Historical information/institutional knowledge is lost </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4.5</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3</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extLst>
                  <a:ext uri="{0D108BD9-81ED-4DB2-BD59-A6C34878D82A}">
                    <a16:rowId xmlns:a16="http://schemas.microsoft.com/office/drawing/2014/main" val="10004"/>
                  </a:ext>
                </a:extLst>
              </a:tr>
              <a:tr h="370850">
                <a:tc>
                  <a:txBody>
                    <a:bodyPr/>
                    <a:lstStyle/>
                    <a:p>
                      <a:pPr marL="0" lvl="0" indent="0" algn="l" rtl="0">
                        <a:spcBef>
                          <a:spcPts val="0"/>
                        </a:spcBef>
                        <a:spcAft>
                          <a:spcPts val="0"/>
                        </a:spcAft>
                        <a:buClr>
                          <a:schemeClr val="dk1"/>
                        </a:buClr>
                        <a:buSzPts val="1100"/>
                        <a:buFont typeface="Arial"/>
                        <a:buNone/>
                      </a:pPr>
                      <a:r>
                        <a:rPr lang="en-US" sz="1800"/>
                        <a:t>A key board member leaves or resigns</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4</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3</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extLst>
                  <a:ext uri="{0D108BD9-81ED-4DB2-BD59-A6C34878D82A}">
                    <a16:rowId xmlns:a16="http://schemas.microsoft.com/office/drawing/2014/main" val="10005"/>
                  </a:ext>
                </a:extLst>
              </a:tr>
              <a:tr h="370850">
                <a:tc>
                  <a:txBody>
                    <a:bodyPr/>
                    <a:lstStyle/>
                    <a:p>
                      <a:pPr marL="0" lvl="0" indent="0" algn="l" rtl="0">
                        <a:spcBef>
                          <a:spcPts val="0"/>
                        </a:spcBef>
                        <a:spcAft>
                          <a:spcPts val="0"/>
                        </a:spcAft>
                        <a:buClr>
                          <a:schemeClr val="dk1"/>
                        </a:buClr>
                        <a:buSzPts val="1100"/>
                        <a:buFont typeface="Arial"/>
                        <a:buNone/>
                      </a:pPr>
                      <a:r>
                        <a:rPr lang="en-US" sz="1800"/>
                        <a:t>We are not relevant and up to date with our community needs</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5</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a:t>3</a:t>
                      </a: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extLst>
                  <a:ext uri="{0D108BD9-81ED-4DB2-BD59-A6C34878D82A}">
                    <a16:rowId xmlns:a16="http://schemas.microsoft.com/office/drawing/2014/main" val="10006"/>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extLst>
                  <a:ext uri="{0D108BD9-81ED-4DB2-BD59-A6C34878D82A}">
                    <a16:rowId xmlns:a16="http://schemas.microsoft.com/office/drawing/2014/main" val="10007"/>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extLst>
                  <a:ext uri="{0D108BD9-81ED-4DB2-BD59-A6C34878D82A}">
                    <a16:rowId xmlns:a16="http://schemas.microsoft.com/office/drawing/2014/main" val="10008"/>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extLst>
                  <a:ext uri="{0D108BD9-81ED-4DB2-BD59-A6C34878D82A}">
                    <a16:rowId xmlns:a16="http://schemas.microsoft.com/office/drawing/2014/main" val="10009"/>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extLst>
                  <a:ext uri="{0D108BD9-81ED-4DB2-BD59-A6C34878D82A}">
                    <a16:rowId xmlns:a16="http://schemas.microsoft.com/office/drawing/2014/main" val="10010"/>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tc>
                <a:extLst>
                  <a:ext uri="{0D108BD9-81ED-4DB2-BD59-A6C34878D82A}">
                    <a16:rowId xmlns:a16="http://schemas.microsoft.com/office/drawing/2014/main" val="10011"/>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lt1">
            <a:alpha val="91372"/>
          </a:schemeClr>
        </a:solidFill>
        <a:effectLst/>
      </p:bgPr>
    </p:bg>
    <p:spTree>
      <p:nvGrpSpPr>
        <p:cNvPr id="1" name="Shape 209"/>
        <p:cNvGrpSpPr/>
        <p:nvPr/>
      </p:nvGrpSpPr>
      <p:grpSpPr>
        <a:xfrm>
          <a:off x="0" y="0"/>
          <a:ext cx="0" cy="0"/>
          <a:chOff x="0" y="0"/>
          <a:chExt cx="0" cy="0"/>
        </a:xfrm>
      </p:grpSpPr>
      <p:cxnSp>
        <p:nvCxnSpPr>
          <p:cNvPr id="210" name="Google Shape;210;p17"/>
          <p:cNvCxnSpPr/>
          <p:nvPr/>
        </p:nvCxnSpPr>
        <p:spPr>
          <a:xfrm>
            <a:off x="0" y="1391611"/>
            <a:ext cx="8175812" cy="0"/>
          </a:xfrm>
          <a:prstGeom prst="straightConnector1">
            <a:avLst/>
          </a:prstGeom>
          <a:noFill/>
          <a:ln w="9525" cap="flat" cmpd="sng">
            <a:solidFill>
              <a:srgbClr val="262626"/>
            </a:solidFill>
            <a:prstDash val="solid"/>
            <a:miter lim="800000"/>
            <a:headEnd type="none" w="sm" len="sm"/>
            <a:tailEnd type="none" w="sm" len="sm"/>
          </a:ln>
        </p:spPr>
      </p:cxnSp>
      <p:sp>
        <p:nvSpPr>
          <p:cNvPr id="211" name="Google Shape;211;p17"/>
          <p:cNvSpPr txBox="1"/>
          <p:nvPr/>
        </p:nvSpPr>
        <p:spPr>
          <a:xfrm>
            <a:off x="484094" y="282025"/>
            <a:ext cx="11403106" cy="178510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Strategic Priorities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262626"/>
                </a:solidFill>
                <a:latin typeface="Calibri"/>
                <a:ea typeface="Calibri"/>
                <a:cs typeface="Calibri"/>
                <a:sym typeface="Calibri"/>
              </a:rPr>
              <a:t> Where do we want to focus our attention?</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12" name="Google Shape;212;p17"/>
          <p:cNvSpPr/>
          <p:nvPr/>
        </p:nvSpPr>
        <p:spPr>
          <a:xfrm>
            <a:off x="484094" y="1805681"/>
            <a:ext cx="3429000" cy="3276396"/>
          </a:xfrm>
          <a:prstGeom prst="ellipse">
            <a:avLst/>
          </a:prstGeom>
          <a:solidFill>
            <a:srgbClr val="8DA9DB">
              <a:alpha val="72549"/>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600" b="1">
                <a:solidFill>
                  <a:schemeClr val="dk1"/>
                </a:solidFill>
                <a:latin typeface="Calibri"/>
                <a:ea typeface="Calibri"/>
                <a:cs typeface="Calibri"/>
                <a:sym typeface="Calibri"/>
              </a:rPr>
              <a:t>Board Recruitment &amp; Development</a:t>
            </a:r>
            <a:br>
              <a:rPr lang="en-US" sz="2600" b="1">
                <a:solidFill>
                  <a:schemeClr val="dk1"/>
                </a:solidFill>
                <a:latin typeface="Calibri"/>
                <a:ea typeface="Calibri"/>
                <a:cs typeface="Calibri"/>
                <a:sym typeface="Calibri"/>
              </a:rPr>
            </a:br>
            <a:endParaRPr sz="2600" b="1" i="0" u="none" strike="noStrike" cap="none">
              <a:solidFill>
                <a:schemeClr val="dk1"/>
              </a:solidFill>
              <a:latin typeface="Calibri"/>
              <a:ea typeface="Calibri"/>
              <a:cs typeface="Calibri"/>
              <a:sym typeface="Calibri"/>
            </a:endParaRPr>
          </a:p>
        </p:txBody>
      </p:sp>
      <p:sp>
        <p:nvSpPr>
          <p:cNvPr id="213" name="Google Shape;213;p17"/>
          <p:cNvSpPr/>
          <p:nvPr/>
        </p:nvSpPr>
        <p:spPr>
          <a:xfrm>
            <a:off x="4199675" y="1896270"/>
            <a:ext cx="3429000" cy="3276396"/>
          </a:xfrm>
          <a:prstGeom prst="ellipse">
            <a:avLst/>
          </a:prstGeom>
          <a:solidFill>
            <a:srgbClr val="A8D08C">
              <a:alpha val="72549"/>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600" b="1">
                <a:solidFill>
                  <a:schemeClr val="dk1"/>
                </a:solidFill>
                <a:latin typeface="Calibri"/>
                <a:ea typeface="Calibri"/>
                <a:cs typeface="Calibri"/>
                <a:sym typeface="Calibri"/>
              </a:rPr>
              <a:t>Funding to Increase Operational Capacity</a:t>
            </a:r>
            <a:endParaRPr sz="2600" b="1" i="0" u="none" strike="noStrike" cap="none">
              <a:solidFill>
                <a:schemeClr val="dk1"/>
              </a:solidFill>
              <a:latin typeface="Calibri"/>
              <a:ea typeface="Calibri"/>
              <a:cs typeface="Calibri"/>
              <a:sym typeface="Calibri"/>
            </a:endParaRPr>
          </a:p>
        </p:txBody>
      </p:sp>
      <p:sp>
        <p:nvSpPr>
          <p:cNvPr id="214" name="Google Shape;214;p17"/>
          <p:cNvSpPr/>
          <p:nvPr/>
        </p:nvSpPr>
        <p:spPr>
          <a:xfrm>
            <a:off x="7915256" y="1805681"/>
            <a:ext cx="3429000" cy="3276300"/>
          </a:xfrm>
          <a:prstGeom prst="ellipse">
            <a:avLst/>
          </a:prstGeom>
          <a:solidFill>
            <a:srgbClr val="F4B081">
              <a:alpha val="72549"/>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600" b="1">
                <a:solidFill>
                  <a:schemeClr val="dk1"/>
                </a:solidFill>
                <a:latin typeface="Calibri"/>
                <a:ea typeface="Calibri"/>
                <a:cs typeface="Calibri"/>
                <a:sym typeface="Calibri"/>
              </a:rPr>
              <a:t>Communication With Our Communities (2-Way)</a:t>
            </a:r>
            <a:endParaRPr sz="2600" b="1" i="0" u="none" strike="noStrike" cap="none">
              <a:solidFill>
                <a:schemeClr val="dk1"/>
              </a:solidFill>
              <a:latin typeface="Calibri"/>
              <a:ea typeface="Calibri"/>
              <a:cs typeface="Calibri"/>
              <a:sym typeface="Calibri"/>
            </a:endParaRPr>
          </a:p>
        </p:txBody>
      </p:sp>
      <p:sp>
        <p:nvSpPr>
          <p:cNvPr id="215" name="Google Shape;215;p17"/>
          <p:cNvSpPr txBox="1"/>
          <p:nvPr/>
        </p:nvSpPr>
        <p:spPr>
          <a:xfrm>
            <a:off x="1007126" y="5296389"/>
            <a:ext cx="2268631" cy="153888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262626"/>
                </a:solidFill>
                <a:latin typeface="Calibri"/>
                <a:ea typeface="Calibri"/>
                <a:cs typeface="Calibri"/>
                <a:sym typeface="Calibri"/>
              </a:rPr>
              <a:t>STRATEGIC</a:t>
            </a:r>
            <a:br>
              <a:rPr lang="en-US" sz="2000" b="1" i="0" u="none" strike="noStrike" cap="none">
                <a:solidFill>
                  <a:srgbClr val="262626"/>
                </a:solidFill>
                <a:latin typeface="Calibri"/>
                <a:ea typeface="Calibri"/>
                <a:cs typeface="Calibri"/>
                <a:sym typeface="Calibri"/>
              </a:rPr>
            </a:br>
            <a:r>
              <a:rPr lang="en-US" sz="2000" b="1" i="0" u="none" strike="noStrike" cap="none">
                <a:solidFill>
                  <a:srgbClr val="262626"/>
                </a:solidFill>
                <a:latin typeface="Calibri"/>
                <a:ea typeface="Calibri"/>
                <a:cs typeface="Calibri"/>
                <a:sym typeface="Calibri"/>
              </a:rPr>
              <a:t>PRIORITY 1</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16" name="Google Shape;216;p17"/>
          <p:cNvSpPr txBox="1"/>
          <p:nvPr/>
        </p:nvSpPr>
        <p:spPr>
          <a:xfrm>
            <a:off x="4779859" y="5296389"/>
            <a:ext cx="2268631" cy="153888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262626"/>
                </a:solidFill>
                <a:latin typeface="Calibri"/>
                <a:ea typeface="Calibri"/>
                <a:cs typeface="Calibri"/>
                <a:sym typeface="Calibri"/>
              </a:rPr>
              <a:t>STRATEGIC</a:t>
            </a:r>
            <a:br>
              <a:rPr lang="en-US" sz="2000" b="1" i="0" u="none" strike="noStrike" cap="none">
                <a:solidFill>
                  <a:srgbClr val="262626"/>
                </a:solidFill>
                <a:latin typeface="Calibri"/>
                <a:ea typeface="Calibri"/>
                <a:cs typeface="Calibri"/>
                <a:sym typeface="Calibri"/>
              </a:rPr>
            </a:br>
            <a:r>
              <a:rPr lang="en-US" sz="2000" b="1" i="0" u="none" strike="noStrike" cap="none">
                <a:solidFill>
                  <a:srgbClr val="262626"/>
                </a:solidFill>
                <a:latin typeface="Calibri"/>
                <a:ea typeface="Calibri"/>
                <a:cs typeface="Calibri"/>
                <a:sym typeface="Calibri"/>
              </a:rPr>
              <a:t>PRIORITY 2</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17" name="Google Shape;217;p17"/>
          <p:cNvSpPr txBox="1"/>
          <p:nvPr/>
        </p:nvSpPr>
        <p:spPr>
          <a:xfrm>
            <a:off x="8438287" y="5296389"/>
            <a:ext cx="2268631" cy="153888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262626"/>
                </a:solidFill>
                <a:latin typeface="Calibri"/>
                <a:ea typeface="Calibri"/>
                <a:cs typeface="Calibri"/>
                <a:sym typeface="Calibri"/>
              </a:rPr>
              <a:t>STRATEGIC</a:t>
            </a:r>
            <a:br>
              <a:rPr lang="en-US" sz="2000" b="1" i="0" u="none" strike="noStrike" cap="none">
                <a:solidFill>
                  <a:srgbClr val="262626"/>
                </a:solidFill>
                <a:latin typeface="Calibri"/>
                <a:ea typeface="Calibri"/>
                <a:cs typeface="Calibri"/>
                <a:sym typeface="Calibri"/>
              </a:rPr>
            </a:br>
            <a:r>
              <a:rPr lang="en-US" sz="2000" b="1" i="0" u="none" strike="noStrike" cap="none">
                <a:solidFill>
                  <a:srgbClr val="262626"/>
                </a:solidFill>
                <a:latin typeface="Calibri"/>
                <a:ea typeface="Calibri"/>
                <a:cs typeface="Calibri"/>
                <a:sym typeface="Calibri"/>
              </a:rPr>
              <a:t>PRIORITY 3</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0"/>
        <p:cNvGrpSpPr/>
        <p:nvPr/>
      </p:nvGrpSpPr>
      <p:grpSpPr>
        <a:xfrm>
          <a:off x="0" y="0"/>
          <a:ext cx="0" cy="0"/>
          <a:chOff x="0" y="0"/>
          <a:chExt cx="0" cy="0"/>
        </a:xfrm>
      </p:grpSpPr>
      <p:graphicFrame>
        <p:nvGraphicFramePr>
          <p:cNvPr id="91" name="Google Shape;91;p2"/>
          <p:cNvGraphicFramePr/>
          <p:nvPr>
            <p:extLst>
              <p:ext uri="{D42A27DB-BD31-4B8C-83A1-F6EECF244321}">
                <p14:modId xmlns:p14="http://schemas.microsoft.com/office/powerpoint/2010/main" val="602672277"/>
              </p:ext>
            </p:extLst>
          </p:nvPr>
        </p:nvGraphicFramePr>
        <p:xfrm>
          <a:off x="484094" y="1747218"/>
          <a:ext cx="6880550" cy="3937100"/>
        </p:xfrm>
        <a:graphic>
          <a:graphicData uri="http://schemas.openxmlformats.org/drawingml/2006/table">
            <a:tbl>
              <a:tblPr firstRow="1" bandRow="1">
                <a:noFill/>
                <a:tableStyleId>{8B6AE24D-403C-4803-A09A-A93B2935B717}</a:tableStyleId>
              </a:tblPr>
              <a:tblGrid>
                <a:gridCol w="5434800">
                  <a:extLst>
                    <a:ext uri="{9D8B030D-6E8A-4147-A177-3AD203B41FA5}">
                      <a16:colId xmlns:a16="http://schemas.microsoft.com/office/drawing/2014/main" val="20000"/>
                    </a:ext>
                  </a:extLst>
                </a:gridCol>
                <a:gridCol w="1445750">
                  <a:extLst>
                    <a:ext uri="{9D8B030D-6E8A-4147-A177-3AD203B41FA5}">
                      <a16:colId xmlns:a16="http://schemas.microsoft.com/office/drawing/2014/main" val="20001"/>
                    </a:ext>
                  </a:extLst>
                </a:gridCol>
              </a:tblGrid>
              <a:tr h="370850">
                <a:tc>
                  <a:txBody>
                    <a:bodyPr/>
                    <a:lstStyle/>
                    <a:p>
                      <a:pPr marL="0" marR="0" lvl="0" indent="0" algn="l" rtl="0">
                        <a:lnSpc>
                          <a:spcPct val="100000"/>
                        </a:lnSpc>
                        <a:spcBef>
                          <a:spcPts val="0"/>
                        </a:spcBef>
                        <a:spcAft>
                          <a:spcPts val="0"/>
                        </a:spcAft>
                        <a:buClr>
                          <a:srgbClr val="000000"/>
                        </a:buClr>
                        <a:buSzPts val="2000"/>
                        <a:buFont typeface="Arial"/>
                        <a:buNone/>
                      </a:pPr>
                      <a:endParaRPr sz="14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2000"/>
                        <a:buFont typeface="Arial"/>
                        <a:buNone/>
                      </a:pPr>
                      <a:endParaRPr sz="1400" u="none" strike="noStrike" cap="none"/>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lnSpc>
                          <a:spcPct val="100000"/>
                        </a:lnSpc>
                        <a:spcBef>
                          <a:spcPts val="0"/>
                        </a:spcBef>
                        <a:spcAft>
                          <a:spcPts val="0"/>
                        </a:spcAft>
                        <a:buNone/>
                      </a:pPr>
                      <a:r>
                        <a:rPr lang="en-US" sz="2000" dirty="0">
                          <a:solidFill>
                            <a:srgbClr val="262626"/>
                          </a:solidFill>
                        </a:rPr>
                        <a:t>Celebrate</a:t>
                      </a:r>
                      <a:endParaRPr sz="2000" b="0" u="none" strike="noStrike" cap="none" dirty="0">
                        <a:solidFill>
                          <a:srgbClr val="262626"/>
                        </a:solidFill>
                      </a:endParaRPr>
                    </a:p>
                  </a:txBody>
                  <a:tcPr marL="91450" marR="91450" marT="45725" marB="45725"/>
                </a:tc>
                <a:tc>
                  <a:txBody>
                    <a:bodyPr/>
                    <a:lstStyle/>
                    <a:p>
                      <a:pPr marL="0" marR="0" lvl="0" indent="0" algn="l" rtl="0">
                        <a:lnSpc>
                          <a:spcPct val="100000"/>
                        </a:lnSpc>
                        <a:spcBef>
                          <a:spcPts val="0"/>
                        </a:spcBef>
                        <a:spcAft>
                          <a:spcPts val="0"/>
                        </a:spcAft>
                        <a:buNone/>
                      </a:pPr>
                      <a:r>
                        <a:rPr lang="en-US" sz="2000">
                          <a:solidFill>
                            <a:srgbClr val="262626"/>
                          </a:solidFill>
                        </a:rPr>
                        <a:t>3</a:t>
                      </a:r>
                      <a:endParaRPr sz="2000" b="0" u="none" strike="noStrike" cap="none">
                        <a:solidFill>
                          <a:srgbClr val="262626"/>
                        </a:solidFill>
                      </a:endParaRPr>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lnSpc>
                          <a:spcPct val="100000"/>
                        </a:lnSpc>
                        <a:spcBef>
                          <a:spcPts val="0"/>
                        </a:spcBef>
                        <a:spcAft>
                          <a:spcPts val="0"/>
                        </a:spcAft>
                        <a:buClr>
                          <a:srgbClr val="000000"/>
                        </a:buClr>
                        <a:buSzPts val="2000"/>
                        <a:buFont typeface="Arial"/>
                        <a:buNone/>
                      </a:pPr>
                      <a:r>
                        <a:rPr lang="en-US" sz="2000" b="0" u="none" strike="noStrike" cap="none" dirty="0">
                          <a:solidFill>
                            <a:srgbClr val="262626"/>
                          </a:solidFill>
                        </a:rPr>
                        <a:t>SWOT Analysis</a:t>
                      </a:r>
                      <a:endParaRPr sz="14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2000"/>
                        <a:buFont typeface="Arial"/>
                        <a:buNone/>
                      </a:pPr>
                      <a:r>
                        <a:rPr lang="en-US" sz="2000">
                          <a:solidFill>
                            <a:srgbClr val="262626"/>
                          </a:solidFill>
                        </a:rPr>
                        <a:t>4</a:t>
                      </a:r>
                      <a:endParaRPr sz="1400" u="none" strike="noStrike" cap="none"/>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lnSpc>
                          <a:spcPct val="100000"/>
                        </a:lnSpc>
                        <a:spcBef>
                          <a:spcPts val="0"/>
                        </a:spcBef>
                        <a:spcAft>
                          <a:spcPts val="0"/>
                        </a:spcAft>
                        <a:buClr>
                          <a:srgbClr val="000000"/>
                        </a:buClr>
                        <a:buSzPts val="2000"/>
                        <a:buFont typeface="Arial"/>
                        <a:buNone/>
                      </a:pPr>
                      <a:r>
                        <a:rPr lang="en-US" sz="2000" b="0" u="none" strike="noStrike" cap="none" dirty="0">
                          <a:solidFill>
                            <a:srgbClr val="262626"/>
                          </a:solidFill>
                        </a:rPr>
                        <a:t>PESTLE Trend Analysis</a:t>
                      </a:r>
                      <a:endParaRPr sz="2000" b="0" u="none" strike="noStrike" cap="none" dirty="0">
                        <a:solidFill>
                          <a:srgbClr val="262626"/>
                        </a:solidFill>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2000"/>
                        <a:buFont typeface="Arial"/>
                        <a:buNone/>
                      </a:pPr>
                      <a:r>
                        <a:rPr lang="en-US" sz="2000" b="0" u="none" strike="noStrike" cap="none">
                          <a:solidFill>
                            <a:srgbClr val="262626"/>
                          </a:solidFill>
                        </a:rPr>
                        <a:t>8</a:t>
                      </a:r>
                      <a:endParaRPr sz="1400" u="none" strike="noStrike" cap="none"/>
                    </a:p>
                  </a:txBody>
                  <a:tcPr marL="91450" marR="91450" marT="45725" marB="45725"/>
                </a:tc>
                <a:extLst>
                  <a:ext uri="{0D108BD9-81ED-4DB2-BD59-A6C34878D82A}">
                    <a16:rowId xmlns:a16="http://schemas.microsoft.com/office/drawing/2014/main" val="10003"/>
                  </a:ext>
                </a:extLst>
              </a:tr>
              <a:tr h="370850">
                <a:tc>
                  <a:txBody>
                    <a:bodyPr/>
                    <a:lstStyle/>
                    <a:p>
                      <a:pPr marL="0" marR="0" lvl="0" indent="0" algn="l" rtl="0">
                        <a:lnSpc>
                          <a:spcPct val="100000"/>
                        </a:lnSpc>
                        <a:spcBef>
                          <a:spcPts val="0"/>
                        </a:spcBef>
                        <a:spcAft>
                          <a:spcPts val="0"/>
                        </a:spcAft>
                        <a:buClr>
                          <a:srgbClr val="000000"/>
                        </a:buClr>
                        <a:buSzPts val="2000"/>
                        <a:buFont typeface="Arial"/>
                        <a:buNone/>
                      </a:pPr>
                      <a:r>
                        <a:rPr lang="en-US" sz="2000" b="0" u="none" strike="noStrike" cap="none">
                          <a:solidFill>
                            <a:srgbClr val="262626"/>
                          </a:solidFill>
                        </a:rPr>
                        <a:t>Vision</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2000"/>
                        <a:buFont typeface="Arial"/>
                        <a:buNone/>
                      </a:pPr>
                      <a:r>
                        <a:rPr lang="en-US" sz="2000" b="0" u="none" strike="noStrike" cap="none">
                          <a:solidFill>
                            <a:srgbClr val="262626"/>
                          </a:solidFill>
                        </a:rPr>
                        <a:t>11</a:t>
                      </a:r>
                      <a:endParaRPr sz="1400" u="none" strike="noStrike" cap="none"/>
                    </a:p>
                  </a:txBody>
                  <a:tcPr marL="91450" marR="91450" marT="45725" marB="45725"/>
                </a:tc>
                <a:extLst>
                  <a:ext uri="{0D108BD9-81ED-4DB2-BD59-A6C34878D82A}">
                    <a16:rowId xmlns:a16="http://schemas.microsoft.com/office/drawing/2014/main" val="10004"/>
                  </a:ext>
                </a:extLst>
              </a:tr>
              <a:tr h="370850">
                <a:tc>
                  <a:txBody>
                    <a:bodyPr/>
                    <a:lstStyle/>
                    <a:p>
                      <a:pPr marL="0" marR="0" lvl="0" indent="0" algn="l" rtl="0">
                        <a:lnSpc>
                          <a:spcPct val="100000"/>
                        </a:lnSpc>
                        <a:spcBef>
                          <a:spcPts val="0"/>
                        </a:spcBef>
                        <a:spcAft>
                          <a:spcPts val="0"/>
                        </a:spcAft>
                        <a:buClr>
                          <a:srgbClr val="000000"/>
                        </a:buClr>
                        <a:buSzPts val="2000"/>
                        <a:buFont typeface="Arial"/>
                        <a:buNone/>
                      </a:pPr>
                      <a:r>
                        <a:rPr lang="en-US" sz="2000" b="0" u="none" strike="noStrike" cap="none">
                          <a:solidFill>
                            <a:srgbClr val="262626"/>
                          </a:solidFill>
                        </a:rPr>
                        <a:t>Mission </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2000"/>
                        <a:buFont typeface="Arial"/>
                        <a:buNone/>
                      </a:pPr>
                      <a:r>
                        <a:rPr lang="en-US" sz="2000" b="0" u="none" strike="noStrike" cap="none">
                          <a:solidFill>
                            <a:srgbClr val="262626"/>
                          </a:solidFill>
                        </a:rPr>
                        <a:t>13</a:t>
                      </a:r>
                      <a:endParaRPr sz="1400" u="none" strike="noStrike" cap="none"/>
                    </a:p>
                  </a:txBody>
                  <a:tcPr marL="91450" marR="91450" marT="45725" marB="45725"/>
                </a:tc>
                <a:extLst>
                  <a:ext uri="{0D108BD9-81ED-4DB2-BD59-A6C34878D82A}">
                    <a16:rowId xmlns:a16="http://schemas.microsoft.com/office/drawing/2014/main" val="10005"/>
                  </a:ext>
                </a:extLst>
              </a:tr>
              <a:tr h="370850">
                <a:tc>
                  <a:txBody>
                    <a:bodyPr/>
                    <a:lstStyle/>
                    <a:p>
                      <a:pPr marL="0" marR="0" lvl="0" indent="0" algn="l" rtl="0">
                        <a:lnSpc>
                          <a:spcPct val="100000"/>
                        </a:lnSpc>
                        <a:spcBef>
                          <a:spcPts val="0"/>
                        </a:spcBef>
                        <a:spcAft>
                          <a:spcPts val="0"/>
                        </a:spcAft>
                        <a:buClr>
                          <a:srgbClr val="000000"/>
                        </a:buClr>
                        <a:buSzPts val="2000"/>
                        <a:buFont typeface="Arial"/>
                        <a:buNone/>
                      </a:pPr>
                      <a:r>
                        <a:rPr lang="en-US" sz="2000" b="0" u="none" strike="noStrike" cap="none">
                          <a:solidFill>
                            <a:srgbClr val="262626"/>
                          </a:solidFill>
                        </a:rPr>
                        <a:t>Values </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2000"/>
                        <a:buFont typeface="Arial"/>
                        <a:buNone/>
                      </a:pPr>
                      <a:r>
                        <a:rPr lang="en-US" sz="2000" b="0" u="none" strike="noStrike" cap="none">
                          <a:solidFill>
                            <a:srgbClr val="262626"/>
                          </a:solidFill>
                        </a:rPr>
                        <a:t>15</a:t>
                      </a:r>
                      <a:endParaRPr sz="1400" u="none" strike="noStrike" cap="none"/>
                    </a:p>
                  </a:txBody>
                  <a:tcPr marL="91450" marR="91450" marT="45725" marB="45725"/>
                </a:tc>
                <a:extLst>
                  <a:ext uri="{0D108BD9-81ED-4DB2-BD59-A6C34878D82A}">
                    <a16:rowId xmlns:a16="http://schemas.microsoft.com/office/drawing/2014/main" val="10006"/>
                  </a:ext>
                </a:extLst>
              </a:tr>
              <a:tr h="370850">
                <a:tc>
                  <a:txBody>
                    <a:bodyPr/>
                    <a:lstStyle/>
                    <a:p>
                      <a:pPr marL="0" marR="0" lvl="0" indent="0" algn="l" rtl="0">
                        <a:lnSpc>
                          <a:spcPct val="100000"/>
                        </a:lnSpc>
                        <a:spcBef>
                          <a:spcPts val="0"/>
                        </a:spcBef>
                        <a:spcAft>
                          <a:spcPts val="0"/>
                        </a:spcAft>
                        <a:buClr>
                          <a:srgbClr val="000000"/>
                        </a:buClr>
                        <a:buSzPts val="2000"/>
                        <a:buFont typeface="Arial"/>
                        <a:buNone/>
                      </a:pPr>
                      <a:r>
                        <a:rPr lang="en-US" sz="2000" b="0" u="none" strike="noStrike" cap="none">
                          <a:solidFill>
                            <a:srgbClr val="262626"/>
                          </a:solidFill>
                        </a:rPr>
                        <a:t>Risks</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2000"/>
                        <a:buFont typeface="Arial"/>
                        <a:buNone/>
                      </a:pPr>
                      <a:r>
                        <a:rPr lang="en-US" sz="2000" b="0" u="none" strike="noStrike" cap="none">
                          <a:solidFill>
                            <a:srgbClr val="262626"/>
                          </a:solidFill>
                        </a:rPr>
                        <a:t>16</a:t>
                      </a:r>
                      <a:endParaRPr sz="1400" u="none" strike="noStrike" cap="none"/>
                    </a:p>
                  </a:txBody>
                  <a:tcPr marL="91450" marR="91450" marT="45725" marB="45725"/>
                </a:tc>
                <a:extLst>
                  <a:ext uri="{0D108BD9-81ED-4DB2-BD59-A6C34878D82A}">
                    <a16:rowId xmlns:a16="http://schemas.microsoft.com/office/drawing/2014/main" val="10007"/>
                  </a:ext>
                </a:extLst>
              </a:tr>
              <a:tr h="370850">
                <a:tc>
                  <a:txBody>
                    <a:bodyPr/>
                    <a:lstStyle/>
                    <a:p>
                      <a:pPr marL="0" marR="0" lvl="0" indent="0" algn="l" rtl="0">
                        <a:lnSpc>
                          <a:spcPct val="100000"/>
                        </a:lnSpc>
                        <a:spcBef>
                          <a:spcPts val="0"/>
                        </a:spcBef>
                        <a:spcAft>
                          <a:spcPts val="0"/>
                        </a:spcAft>
                        <a:buClr>
                          <a:srgbClr val="000000"/>
                        </a:buClr>
                        <a:buSzPts val="2000"/>
                        <a:buFont typeface="Arial"/>
                        <a:buNone/>
                      </a:pPr>
                      <a:r>
                        <a:rPr lang="en-US" sz="2000" b="0" u="none" strike="noStrike" cap="none">
                          <a:solidFill>
                            <a:srgbClr val="262626"/>
                          </a:solidFill>
                        </a:rPr>
                        <a:t>Strategic Priorities</a:t>
                      </a:r>
                      <a:endParaRPr sz="2000" b="0" u="none" strike="noStrike" cap="none">
                        <a:solidFill>
                          <a:srgbClr val="262626"/>
                        </a:solidFill>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2000"/>
                        <a:buFont typeface="Arial"/>
                        <a:buNone/>
                      </a:pPr>
                      <a:r>
                        <a:rPr lang="en-US" sz="2000" b="0" u="none" strike="noStrike" cap="none">
                          <a:solidFill>
                            <a:srgbClr val="262626"/>
                          </a:solidFill>
                        </a:rPr>
                        <a:t>19</a:t>
                      </a:r>
                      <a:endParaRPr sz="1400" u="none" strike="noStrike" cap="none"/>
                    </a:p>
                  </a:txBody>
                  <a:tcPr marL="91450" marR="91450" marT="45725" marB="45725"/>
                </a:tc>
                <a:extLst>
                  <a:ext uri="{0D108BD9-81ED-4DB2-BD59-A6C34878D82A}">
                    <a16:rowId xmlns:a16="http://schemas.microsoft.com/office/drawing/2014/main" val="10008"/>
                  </a:ext>
                </a:extLst>
              </a:tr>
              <a:tr h="370850">
                <a:tc>
                  <a:txBody>
                    <a:bodyPr/>
                    <a:lstStyle/>
                    <a:p>
                      <a:pPr marL="0" marR="0" lvl="0" indent="0" algn="l" rtl="0">
                        <a:lnSpc>
                          <a:spcPct val="100000"/>
                        </a:lnSpc>
                        <a:spcBef>
                          <a:spcPts val="0"/>
                        </a:spcBef>
                        <a:spcAft>
                          <a:spcPts val="0"/>
                        </a:spcAft>
                        <a:buClr>
                          <a:srgbClr val="000000"/>
                        </a:buClr>
                        <a:buSzPts val="2000"/>
                        <a:buFont typeface="Arial"/>
                        <a:buNone/>
                      </a:pPr>
                      <a:r>
                        <a:rPr lang="en-US" sz="2000" b="0" u="none" strike="noStrike" cap="none">
                          <a:solidFill>
                            <a:srgbClr val="262626"/>
                          </a:solidFill>
                        </a:rPr>
                        <a:t>Goals &amp; KPIs</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2000"/>
                        <a:buFont typeface="Arial"/>
                        <a:buNone/>
                      </a:pPr>
                      <a:r>
                        <a:rPr lang="en-US" sz="2000" b="0" u="none" strike="noStrike" cap="none" dirty="0">
                          <a:solidFill>
                            <a:srgbClr val="262626"/>
                          </a:solidFill>
                        </a:rPr>
                        <a:t>20</a:t>
                      </a:r>
                      <a:endParaRPr sz="1400" u="none" strike="noStrike" cap="none" dirty="0"/>
                    </a:p>
                  </a:txBody>
                  <a:tcPr marL="91450" marR="91450" marT="45725" marB="45725"/>
                </a:tc>
                <a:extLst>
                  <a:ext uri="{0D108BD9-81ED-4DB2-BD59-A6C34878D82A}">
                    <a16:rowId xmlns:a16="http://schemas.microsoft.com/office/drawing/2014/main" val="10009"/>
                  </a:ext>
                </a:extLst>
              </a:tr>
            </a:tbl>
          </a:graphicData>
        </a:graphic>
      </p:graphicFrame>
      <p:cxnSp>
        <p:nvCxnSpPr>
          <p:cNvPr id="92" name="Google Shape;92;p2"/>
          <p:cNvCxnSpPr/>
          <p:nvPr/>
        </p:nvCxnSpPr>
        <p:spPr>
          <a:xfrm>
            <a:off x="0" y="1391611"/>
            <a:ext cx="8175812" cy="0"/>
          </a:xfrm>
          <a:prstGeom prst="straightConnector1">
            <a:avLst/>
          </a:prstGeom>
          <a:noFill/>
          <a:ln w="9525" cap="flat" cmpd="sng">
            <a:solidFill>
              <a:srgbClr val="262626"/>
            </a:solidFill>
            <a:prstDash val="solid"/>
            <a:miter lim="800000"/>
            <a:headEnd type="none" w="sm" len="sm"/>
            <a:tailEnd type="none" w="sm" len="sm"/>
          </a:ln>
        </p:spPr>
      </p:cxnSp>
      <p:sp>
        <p:nvSpPr>
          <p:cNvPr id="93" name="Google Shape;93;p2"/>
          <p:cNvSpPr txBox="1"/>
          <p:nvPr/>
        </p:nvSpPr>
        <p:spPr>
          <a:xfrm>
            <a:off x="484094" y="282025"/>
            <a:ext cx="11403106" cy="178510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dirty="0">
                <a:solidFill>
                  <a:srgbClr val="262626"/>
                </a:solidFill>
                <a:latin typeface="Calibri"/>
                <a:ea typeface="Calibri"/>
                <a:cs typeface="Calibri"/>
                <a:sym typeface="Calibri"/>
              </a:rPr>
              <a:t>Table of Contents</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rgbClr val="262626"/>
                </a:solidFill>
                <a:latin typeface="Calibri"/>
                <a:ea typeface="Calibri"/>
                <a:cs typeface="Calibri"/>
                <a:sym typeface="Calibri"/>
              </a:rPr>
              <a:t> </a:t>
            </a:r>
            <a:r>
              <a:rPr lang="en-US" sz="2000" b="0" i="0" u="none" strike="noStrike" cap="none" dirty="0">
                <a:solidFill>
                  <a:srgbClr val="262626"/>
                </a:solidFill>
                <a:latin typeface="Calibri"/>
                <a:ea typeface="Calibri"/>
                <a:cs typeface="Calibri"/>
                <a:sym typeface="Calibri"/>
              </a:rPr>
              <a:t>+ Outline of Strategic Plan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lt1">
            <a:alpha val="91372"/>
          </a:schemeClr>
        </a:solidFill>
        <a:effectLst/>
      </p:bgPr>
    </p:bg>
    <p:spTree>
      <p:nvGrpSpPr>
        <p:cNvPr id="1" name="Shape 221"/>
        <p:cNvGrpSpPr/>
        <p:nvPr/>
      </p:nvGrpSpPr>
      <p:grpSpPr>
        <a:xfrm>
          <a:off x="0" y="0"/>
          <a:ext cx="0" cy="0"/>
          <a:chOff x="0" y="0"/>
          <a:chExt cx="0" cy="0"/>
        </a:xfrm>
      </p:grpSpPr>
      <p:cxnSp>
        <p:nvCxnSpPr>
          <p:cNvPr id="222" name="Google Shape;222;p18"/>
          <p:cNvCxnSpPr/>
          <p:nvPr/>
        </p:nvCxnSpPr>
        <p:spPr>
          <a:xfrm>
            <a:off x="0" y="1391611"/>
            <a:ext cx="8175812" cy="0"/>
          </a:xfrm>
          <a:prstGeom prst="straightConnector1">
            <a:avLst/>
          </a:prstGeom>
          <a:noFill/>
          <a:ln w="9525" cap="flat" cmpd="sng">
            <a:solidFill>
              <a:srgbClr val="262626"/>
            </a:solidFill>
            <a:prstDash val="solid"/>
            <a:miter lim="800000"/>
            <a:headEnd type="none" w="sm" len="sm"/>
            <a:tailEnd type="none" w="sm" len="sm"/>
          </a:ln>
        </p:spPr>
      </p:cxnSp>
      <p:sp>
        <p:nvSpPr>
          <p:cNvPr id="223" name="Google Shape;223;p18"/>
          <p:cNvSpPr txBox="1"/>
          <p:nvPr/>
        </p:nvSpPr>
        <p:spPr>
          <a:xfrm>
            <a:off x="484094" y="282025"/>
            <a:ext cx="11403106" cy="178510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Goals &amp; KPIs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262626"/>
                </a:solidFill>
                <a:latin typeface="Calibri"/>
                <a:ea typeface="Calibri"/>
                <a:cs typeface="Calibri"/>
                <a:sym typeface="Calibri"/>
              </a:rPr>
              <a:t> How will we measure, track and implement our strategic plan?</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24" name="Google Shape;224;p18"/>
          <p:cNvSpPr/>
          <p:nvPr/>
        </p:nvSpPr>
        <p:spPr>
          <a:xfrm>
            <a:off x="484095" y="1714499"/>
            <a:ext cx="3557588" cy="4857750"/>
          </a:xfrm>
          <a:prstGeom prst="rect">
            <a:avLst/>
          </a:prstGeom>
          <a:solidFill>
            <a:srgbClr val="8DA9D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25" name="Google Shape;225;p18"/>
          <p:cNvSpPr/>
          <p:nvPr/>
        </p:nvSpPr>
        <p:spPr>
          <a:xfrm>
            <a:off x="4215649" y="1714499"/>
            <a:ext cx="3557588" cy="4857750"/>
          </a:xfrm>
          <a:prstGeom prst="rect">
            <a:avLst/>
          </a:prstGeom>
          <a:solidFill>
            <a:srgbClr val="A8D08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26" name="Google Shape;226;p18"/>
          <p:cNvSpPr/>
          <p:nvPr/>
        </p:nvSpPr>
        <p:spPr>
          <a:xfrm>
            <a:off x="7909798" y="1714499"/>
            <a:ext cx="3557588" cy="4857750"/>
          </a:xfrm>
          <a:prstGeom prst="rect">
            <a:avLst/>
          </a:prstGeom>
          <a:solidFill>
            <a:srgbClr val="F4B08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27" name="Google Shape;227;p18"/>
          <p:cNvSpPr/>
          <p:nvPr/>
        </p:nvSpPr>
        <p:spPr>
          <a:xfrm>
            <a:off x="484093" y="1706907"/>
            <a:ext cx="3566419" cy="715478"/>
          </a:xfrm>
          <a:prstGeom prst="rect">
            <a:avLst/>
          </a:prstGeom>
          <a:solidFill>
            <a:srgbClr val="D8E2F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28" name="Google Shape;228;p18"/>
          <p:cNvSpPr txBox="1"/>
          <p:nvPr/>
        </p:nvSpPr>
        <p:spPr>
          <a:xfrm>
            <a:off x="484093" y="1714489"/>
            <a:ext cx="3557700" cy="708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a:solidFill>
                  <a:srgbClr val="262626"/>
                </a:solidFill>
                <a:latin typeface="Calibri"/>
                <a:ea typeface="Calibri"/>
                <a:cs typeface="Calibri"/>
                <a:sym typeface="Calibri"/>
              </a:rPr>
              <a:t>Board Recruitment </a:t>
            </a:r>
            <a:br>
              <a:rPr lang="en-US" sz="2000" b="1">
                <a:solidFill>
                  <a:srgbClr val="262626"/>
                </a:solidFill>
                <a:latin typeface="Calibri"/>
                <a:ea typeface="Calibri"/>
                <a:cs typeface="Calibri"/>
                <a:sym typeface="Calibri"/>
              </a:rPr>
            </a:br>
            <a:r>
              <a:rPr lang="en-US" sz="2000" b="1">
                <a:solidFill>
                  <a:srgbClr val="262626"/>
                </a:solidFill>
                <a:latin typeface="Calibri"/>
                <a:ea typeface="Calibri"/>
                <a:cs typeface="Calibri"/>
                <a:sym typeface="Calibri"/>
              </a:rPr>
              <a:t>&amp; Development</a:t>
            </a:r>
            <a:endParaRPr sz="1800" b="0" i="0" u="none" strike="noStrike" cap="none">
              <a:solidFill>
                <a:schemeClr val="dk1"/>
              </a:solidFill>
              <a:latin typeface="Calibri"/>
              <a:ea typeface="Calibri"/>
              <a:cs typeface="Calibri"/>
              <a:sym typeface="Calibri"/>
            </a:endParaRPr>
          </a:p>
        </p:txBody>
      </p:sp>
      <p:sp>
        <p:nvSpPr>
          <p:cNvPr id="229" name="Google Shape;229;p18"/>
          <p:cNvSpPr/>
          <p:nvPr/>
        </p:nvSpPr>
        <p:spPr>
          <a:xfrm>
            <a:off x="4206818" y="1706907"/>
            <a:ext cx="3566419" cy="715478"/>
          </a:xfrm>
          <a:prstGeom prst="rect">
            <a:avLst/>
          </a:prstGeom>
          <a:solidFill>
            <a:srgbClr val="E1EFD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30" name="Google Shape;230;p18"/>
          <p:cNvSpPr/>
          <p:nvPr/>
        </p:nvSpPr>
        <p:spPr>
          <a:xfrm>
            <a:off x="7900967" y="1706907"/>
            <a:ext cx="3566419" cy="715478"/>
          </a:xfrm>
          <a:prstGeom prst="rect">
            <a:avLst/>
          </a:prstGeom>
          <a:solidFill>
            <a:srgbClr val="FBE4D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31" name="Google Shape;231;p18"/>
          <p:cNvSpPr txBox="1"/>
          <p:nvPr/>
        </p:nvSpPr>
        <p:spPr>
          <a:xfrm>
            <a:off x="4221108" y="1728438"/>
            <a:ext cx="3557700" cy="708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a:solidFill>
                  <a:srgbClr val="262626"/>
                </a:solidFill>
                <a:latin typeface="Calibri"/>
                <a:ea typeface="Calibri"/>
                <a:cs typeface="Calibri"/>
                <a:sym typeface="Calibri"/>
              </a:rPr>
              <a:t>Funding to Increase </a:t>
            </a:r>
            <a:br>
              <a:rPr lang="en-US" sz="2000" b="1">
                <a:solidFill>
                  <a:srgbClr val="262626"/>
                </a:solidFill>
                <a:latin typeface="Calibri"/>
                <a:ea typeface="Calibri"/>
                <a:cs typeface="Calibri"/>
                <a:sym typeface="Calibri"/>
              </a:rPr>
            </a:br>
            <a:r>
              <a:rPr lang="en-US" sz="2000" b="1">
                <a:solidFill>
                  <a:srgbClr val="262626"/>
                </a:solidFill>
                <a:latin typeface="Calibri"/>
                <a:ea typeface="Calibri"/>
                <a:cs typeface="Calibri"/>
                <a:sym typeface="Calibri"/>
              </a:rPr>
              <a:t>Operational Capacity</a:t>
            </a:r>
            <a:endParaRPr sz="1800" b="0" i="0" u="none" strike="noStrike" cap="none">
              <a:solidFill>
                <a:schemeClr val="dk1"/>
              </a:solidFill>
              <a:latin typeface="Calibri"/>
              <a:ea typeface="Calibri"/>
              <a:cs typeface="Calibri"/>
              <a:sym typeface="Calibri"/>
            </a:endParaRPr>
          </a:p>
        </p:txBody>
      </p:sp>
      <p:sp>
        <p:nvSpPr>
          <p:cNvPr id="232" name="Google Shape;232;p18"/>
          <p:cNvSpPr txBox="1"/>
          <p:nvPr/>
        </p:nvSpPr>
        <p:spPr>
          <a:xfrm>
            <a:off x="7913166" y="1703843"/>
            <a:ext cx="3557700" cy="708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a:solidFill>
                  <a:srgbClr val="262626"/>
                </a:solidFill>
                <a:latin typeface="Calibri"/>
                <a:ea typeface="Calibri"/>
                <a:cs typeface="Calibri"/>
                <a:sym typeface="Calibri"/>
              </a:rPr>
              <a:t>Communication With Our </a:t>
            </a:r>
            <a:br>
              <a:rPr lang="en-US" sz="2000" b="1">
                <a:solidFill>
                  <a:srgbClr val="262626"/>
                </a:solidFill>
                <a:latin typeface="Calibri"/>
                <a:ea typeface="Calibri"/>
                <a:cs typeface="Calibri"/>
                <a:sym typeface="Calibri"/>
              </a:rPr>
            </a:br>
            <a:r>
              <a:rPr lang="en-US" sz="2000" b="1">
                <a:solidFill>
                  <a:srgbClr val="262626"/>
                </a:solidFill>
                <a:latin typeface="Calibri"/>
                <a:ea typeface="Calibri"/>
                <a:cs typeface="Calibri"/>
                <a:sym typeface="Calibri"/>
              </a:rPr>
              <a:t>Communities (2-Way)</a:t>
            </a:r>
            <a:endParaRPr sz="1800" b="0" i="0" u="none" strike="noStrike" cap="none">
              <a:solidFill>
                <a:schemeClr val="dk1"/>
              </a:solidFill>
              <a:latin typeface="Calibri"/>
              <a:ea typeface="Calibri"/>
              <a:cs typeface="Calibri"/>
              <a:sym typeface="Calibri"/>
            </a:endParaRPr>
          </a:p>
        </p:txBody>
      </p:sp>
      <p:sp>
        <p:nvSpPr>
          <p:cNvPr id="233" name="Google Shape;233;p18"/>
          <p:cNvSpPr txBox="1"/>
          <p:nvPr/>
        </p:nvSpPr>
        <p:spPr>
          <a:xfrm>
            <a:off x="642938" y="2496438"/>
            <a:ext cx="3243300" cy="4017300"/>
          </a:xfrm>
          <a:prstGeom prst="rect">
            <a:avLst/>
          </a:prstGeom>
          <a:noFill/>
          <a:ln>
            <a:noFill/>
          </a:ln>
        </p:spPr>
        <p:txBody>
          <a:bodyPr spcFirstLastPara="1" wrap="square" lIns="91425" tIns="45700" rIns="91425" bIns="45700" anchor="t" anchorCtr="0">
            <a:spAutoFit/>
          </a:bodyPr>
          <a:lstStyle/>
          <a:p>
            <a:pPr marL="457200" lvl="0" indent="-323850" algn="l" rtl="0">
              <a:spcBef>
                <a:spcPts val="0"/>
              </a:spcBef>
              <a:spcAft>
                <a:spcPts val="0"/>
              </a:spcAft>
              <a:buClr>
                <a:schemeClr val="dk1"/>
              </a:buClr>
              <a:buSzPts val="1500"/>
              <a:buFont typeface="Calibri"/>
              <a:buChar char="●"/>
            </a:pPr>
            <a:r>
              <a:rPr lang="en-US" sz="1500">
                <a:solidFill>
                  <a:schemeClr val="dk1"/>
                </a:solidFill>
                <a:latin typeface="Calibri"/>
                <a:ea typeface="Calibri"/>
                <a:cs typeface="Calibri"/>
                <a:sym typeface="Calibri"/>
              </a:rPr>
              <a:t>Have at least 5 board members who identify as 2S, Trans, Non-binary, BIPOC, disabled, or Intersex by Aug 30, 2022</a:t>
            </a:r>
            <a:endParaRPr sz="1500">
              <a:solidFill>
                <a:schemeClr val="dk1"/>
              </a:solidFill>
              <a:latin typeface="Calibri"/>
              <a:ea typeface="Calibri"/>
              <a:cs typeface="Calibri"/>
              <a:sym typeface="Calibri"/>
            </a:endParaRPr>
          </a:p>
          <a:p>
            <a:pPr marL="457200" lvl="0" indent="-323850" algn="l" rtl="0">
              <a:spcBef>
                <a:spcPts val="0"/>
              </a:spcBef>
              <a:spcAft>
                <a:spcPts val="0"/>
              </a:spcAft>
              <a:buClr>
                <a:schemeClr val="dk1"/>
              </a:buClr>
              <a:buSzPts val="1500"/>
              <a:buFont typeface="Calibri"/>
              <a:buChar char="●"/>
            </a:pPr>
            <a:r>
              <a:rPr lang="en-US" sz="1500">
                <a:solidFill>
                  <a:schemeClr val="dk1"/>
                </a:solidFill>
                <a:latin typeface="Calibri"/>
                <a:ea typeface="Calibri"/>
                <a:cs typeface="Calibri"/>
                <a:sym typeface="Calibri"/>
              </a:rPr>
              <a:t>100% of board members are onboarded and understand how to use Slack by Jan 30, 2022</a:t>
            </a:r>
            <a:endParaRPr sz="1500">
              <a:solidFill>
                <a:schemeClr val="dk1"/>
              </a:solidFill>
              <a:latin typeface="Calibri"/>
              <a:ea typeface="Calibri"/>
              <a:cs typeface="Calibri"/>
              <a:sym typeface="Calibri"/>
            </a:endParaRPr>
          </a:p>
          <a:p>
            <a:pPr marL="457200" lvl="0" indent="-323850" algn="l" rtl="0">
              <a:spcBef>
                <a:spcPts val="0"/>
              </a:spcBef>
              <a:spcAft>
                <a:spcPts val="0"/>
              </a:spcAft>
              <a:buClr>
                <a:schemeClr val="dk1"/>
              </a:buClr>
              <a:buSzPts val="1500"/>
              <a:buFont typeface="Calibri"/>
              <a:buChar char="●"/>
            </a:pPr>
            <a:r>
              <a:rPr lang="en-US" sz="1500">
                <a:solidFill>
                  <a:schemeClr val="dk1"/>
                </a:solidFill>
                <a:latin typeface="Calibri"/>
                <a:ea typeface="Calibri"/>
                <a:cs typeface="Calibri"/>
                <a:sym typeface="Calibri"/>
              </a:rPr>
              <a:t>100% of new &amp; current board members are onboarded with clear expectations by Jan 30, 2022</a:t>
            </a:r>
            <a:endParaRPr sz="1500">
              <a:solidFill>
                <a:schemeClr val="dk1"/>
              </a:solidFill>
              <a:latin typeface="Calibri"/>
              <a:ea typeface="Calibri"/>
              <a:cs typeface="Calibri"/>
              <a:sym typeface="Calibri"/>
            </a:endParaRPr>
          </a:p>
          <a:p>
            <a:pPr marL="457200" lvl="0" indent="-323850" algn="l" rtl="0">
              <a:spcBef>
                <a:spcPts val="0"/>
              </a:spcBef>
              <a:spcAft>
                <a:spcPts val="0"/>
              </a:spcAft>
              <a:buClr>
                <a:schemeClr val="dk1"/>
              </a:buClr>
              <a:buSzPts val="1500"/>
              <a:buFont typeface="Calibri"/>
              <a:buChar char="●"/>
            </a:pPr>
            <a:r>
              <a:rPr lang="en-US" sz="1500">
                <a:solidFill>
                  <a:schemeClr val="dk1"/>
                </a:solidFill>
                <a:latin typeface="Calibri"/>
                <a:ea typeface="Calibri"/>
                <a:cs typeface="Calibri"/>
                <a:sym typeface="Calibri"/>
              </a:rPr>
              <a:t>Each board member is participating in 75% of meetings we have per term throughout the 2022 year by Dec 31, 2022</a:t>
            </a:r>
            <a:endParaRPr sz="1500">
              <a:solidFill>
                <a:schemeClr val="dk1"/>
              </a:solidFill>
              <a:latin typeface="Calibri"/>
              <a:ea typeface="Calibri"/>
              <a:cs typeface="Calibri"/>
              <a:sym typeface="Calibri"/>
            </a:endParaRPr>
          </a:p>
          <a:p>
            <a:pPr marL="457200" lvl="0" indent="-323850" algn="l" rtl="0">
              <a:spcBef>
                <a:spcPts val="0"/>
              </a:spcBef>
              <a:spcAft>
                <a:spcPts val="0"/>
              </a:spcAft>
              <a:buClr>
                <a:schemeClr val="dk1"/>
              </a:buClr>
              <a:buSzPts val="1500"/>
              <a:buFont typeface="Calibri"/>
              <a:buChar char="●"/>
            </a:pPr>
            <a:r>
              <a:rPr lang="en-US" sz="1500">
                <a:solidFill>
                  <a:schemeClr val="dk1"/>
                </a:solidFill>
                <a:latin typeface="Calibri"/>
                <a:ea typeface="Calibri"/>
                <a:cs typeface="Calibri"/>
                <a:sym typeface="Calibri"/>
              </a:rPr>
              <a:t>Have 15 board members by Dec 31, 2023</a:t>
            </a:r>
            <a:endParaRPr sz="1800" b="0" i="0" u="none" strike="noStrike" cap="none">
              <a:solidFill>
                <a:schemeClr val="dk1"/>
              </a:solidFill>
              <a:latin typeface="Calibri"/>
              <a:ea typeface="Calibri"/>
              <a:cs typeface="Calibri"/>
              <a:sym typeface="Calibri"/>
            </a:endParaRPr>
          </a:p>
        </p:txBody>
      </p:sp>
      <p:sp>
        <p:nvSpPr>
          <p:cNvPr id="234" name="Google Shape;234;p18"/>
          <p:cNvSpPr txBox="1"/>
          <p:nvPr/>
        </p:nvSpPr>
        <p:spPr>
          <a:xfrm>
            <a:off x="4387098" y="2496437"/>
            <a:ext cx="3243300" cy="3694200"/>
          </a:xfrm>
          <a:prstGeom prst="rect">
            <a:avLst/>
          </a:prstGeom>
          <a:noFill/>
          <a:ln>
            <a:noFill/>
          </a:ln>
        </p:spPr>
        <p:txBody>
          <a:bodyPr spcFirstLastPara="1" wrap="square" lIns="91425" tIns="45700" rIns="91425" bIns="45700" anchor="t" anchorCtr="0">
            <a:spAutoFit/>
          </a:bodyPr>
          <a:lstStyle/>
          <a:p>
            <a:pPr marL="457200" lvl="0" indent="-323850" algn="l" rtl="0">
              <a:spcBef>
                <a:spcPts val="0"/>
              </a:spcBef>
              <a:spcAft>
                <a:spcPts val="0"/>
              </a:spcAft>
              <a:buClr>
                <a:schemeClr val="dk1"/>
              </a:buClr>
              <a:buSzPts val="1500"/>
              <a:buFont typeface="Calibri"/>
              <a:buChar char="●"/>
            </a:pPr>
            <a:r>
              <a:rPr lang="en-US" sz="1500">
                <a:solidFill>
                  <a:schemeClr val="dk1"/>
                </a:solidFill>
                <a:latin typeface="Calibri"/>
                <a:ea typeface="Calibri"/>
                <a:cs typeface="Calibri"/>
                <a:sym typeface="Calibri"/>
              </a:rPr>
              <a:t>Have 1 staff member hired by Jan 30, 2022</a:t>
            </a:r>
            <a:endParaRPr sz="1500">
              <a:solidFill>
                <a:schemeClr val="dk1"/>
              </a:solidFill>
              <a:latin typeface="Calibri"/>
              <a:ea typeface="Calibri"/>
              <a:cs typeface="Calibri"/>
              <a:sym typeface="Calibri"/>
            </a:endParaRPr>
          </a:p>
          <a:p>
            <a:pPr marL="457200" lvl="0" indent="-323850" algn="l" rtl="0">
              <a:spcBef>
                <a:spcPts val="0"/>
              </a:spcBef>
              <a:spcAft>
                <a:spcPts val="0"/>
              </a:spcAft>
              <a:buClr>
                <a:schemeClr val="dk1"/>
              </a:buClr>
              <a:buSzPts val="1500"/>
              <a:buFont typeface="Calibri"/>
              <a:buChar char="●"/>
            </a:pPr>
            <a:r>
              <a:rPr lang="en-US" sz="1500">
                <a:solidFill>
                  <a:schemeClr val="dk1"/>
                </a:solidFill>
                <a:latin typeface="Calibri"/>
                <a:ea typeface="Calibri"/>
                <a:cs typeface="Calibri"/>
                <a:sym typeface="Calibri"/>
              </a:rPr>
              <a:t>Complete &amp; fulfill 2 existing grants (Enchanté &amp; HRM) with reports completed by Jan 1, 2022 </a:t>
            </a:r>
            <a:endParaRPr sz="1500">
              <a:solidFill>
                <a:schemeClr val="dk1"/>
              </a:solidFill>
              <a:latin typeface="Calibri"/>
              <a:ea typeface="Calibri"/>
              <a:cs typeface="Calibri"/>
              <a:sym typeface="Calibri"/>
            </a:endParaRPr>
          </a:p>
          <a:p>
            <a:pPr marL="457200" lvl="0" indent="-323850" algn="l" rtl="0">
              <a:spcBef>
                <a:spcPts val="0"/>
              </a:spcBef>
              <a:spcAft>
                <a:spcPts val="0"/>
              </a:spcAft>
              <a:buClr>
                <a:schemeClr val="dk1"/>
              </a:buClr>
              <a:buSzPts val="1500"/>
              <a:buFont typeface="Calibri"/>
              <a:buChar char="●"/>
            </a:pPr>
            <a:r>
              <a:rPr lang="en-US" sz="1500">
                <a:solidFill>
                  <a:schemeClr val="dk1"/>
                </a:solidFill>
                <a:latin typeface="Calibri"/>
                <a:ea typeface="Calibri"/>
                <a:cs typeface="Calibri"/>
                <a:sym typeface="Calibri"/>
              </a:rPr>
              <a:t>Complete seniors project grant by Dec 31, 2022</a:t>
            </a:r>
            <a:endParaRPr sz="1500">
              <a:solidFill>
                <a:schemeClr val="dk1"/>
              </a:solidFill>
              <a:latin typeface="Calibri"/>
              <a:ea typeface="Calibri"/>
              <a:cs typeface="Calibri"/>
              <a:sym typeface="Calibri"/>
            </a:endParaRPr>
          </a:p>
          <a:p>
            <a:pPr marL="457200" lvl="0" indent="-323850" algn="l" rtl="0">
              <a:spcBef>
                <a:spcPts val="0"/>
              </a:spcBef>
              <a:spcAft>
                <a:spcPts val="0"/>
              </a:spcAft>
              <a:buSzPts val="1500"/>
              <a:buFont typeface="Calibri"/>
              <a:buChar char="●"/>
            </a:pPr>
            <a:r>
              <a:rPr lang="en-US" sz="1500">
                <a:solidFill>
                  <a:schemeClr val="dk1"/>
                </a:solidFill>
                <a:latin typeface="Calibri"/>
                <a:ea typeface="Calibri"/>
                <a:cs typeface="Calibri"/>
                <a:sym typeface="Calibri"/>
              </a:rPr>
              <a:t>Have</a:t>
            </a:r>
            <a:r>
              <a:rPr lang="en-US" sz="1500">
                <a:solidFill>
                  <a:srgbClr val="FF0000"/>
                </a:solidFill>
                <a:latin typeface="Calibri"/>
                <a:ea typeface="Calibri"/>
                <a:cs typeface="Calibri"/>
                <a:sym typeface="Calibri"/>
              </a:rPr>
              <a:t> </a:t>
            </a:r>
            <a:r>
              <a:rPr lang="en-US" sz="1500">
                <a:solidFill>
                  <a:schemeClr val="dk1"/>
                </a:solidFill>
                <a:latin typeface="Calibri"/>
                <a:ea typeface="Calibri"/>
                <a:cs typeface="Calibri"/>
                <a:sym typeface="Calibri"/>
              </a:rPr>
              <a:t>$12,000 annual funds from NSRAP trainings in 2022 by Dec 31, 2022</a:t>
            </a:r>
            <a:endParaRPr sz="1500">
              <a:solidFill>
                <a:schemeClr val="dk1"/>
              </a:solidFill>
              <a:latin typeface="Calibri"/>
              <a:ea typeface="Calibri"/>
              <a:cs typeface="Calibri"/>
              <a:sym typeface="Calibri"/>
            </a:endParaRPr>
          </a:p>
          <a:p>
            <a:pPr marL="457200" lvl="0" indent="-323850" algn="l" rtl="0">
              <a:spcBef>
                <a:spcPts val="0"/>
              </a:spcBef>
              <a:spcAft>
                <a:spcPts val="0"/>
              </a:spcAft>
              <a:buClr>
                <a:schemeClr val="dk1"/>
              </a:buClr>
              <a:buSzPts val="1500"/>
              <a:buFont typeface="Calibri"/>
              <a:buChar char="●"/>
            </a:pPr>
            <a:r>
              <a:rPr lang="en-US" sz="1500">
                <a:solidFill>
                  <a:schemeClr val="dk1"/>
                </a:solidFill>
                <a:latin typeface="Calibri"/>
                <a:ea typeface="Calibri"/>
                <a:cs typeface="Calibri"/>
                <a:sym typeface="Calibri"/>
              </a:rPr>
              <a:t>Have $75,000 total annual revenue in 2022 by Dec 31, 2022</a:t>
            </a:r>
            <a:endParaRPr sz="15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35" name="Google Shape;235;p18"/>
          <p:cNvSpPr txBox="1"/>
          <p:nvPr/>
        </p:nvSpPr>
        <p:spPr>
          <a:xfrm>
            <a:off x="8072414" y="2496436"/>
            <a:ext cx="3243300" cy="3832800"/>
          </a:xfrm>
          <a:prstGeom prst="rect">
            <a:avLst/>
          </a:prstGeom>
          <a:noFill/>
          <a:ln>
            <a:noFill/>
          </a:ln>
        </p:spPr>
        <p:txBody>
          <a:bodyPr spcFirstLastPara="1" wrap="square" lIns="91425" tIns="45700" rIns="91425" bIns="45700" anchor="t" anchorCtr="0">
            <a:spAutoFit/>
          </a:bodyPr>
          <a:lstStyle/>
          <a:p>
            <a:pPr marL="457200" lvl="0" indent="-323850" algn="l" rtl="0">
              <a:spcBef>
                <a:spcPts val="0"/>
              </a:spcBef>
              <a:spcAft>
                <a:spcPts val="0"/>
              </a:spcAft>
              <a:buClr>
                <a:schemeClr val="dk1"/>
              </a:buClr>
              <a:buSzPts val="1500"/>
              <a:buFont typeface="Calibri"/>
              <a:buChar char="●"/>
            </a:pPr>
            <a:r>
              <a:rPr lang="en-US" sz="1500">
                <a:solidFill>
                  <a:schemeClr val="dk1"/>
                </a:solidFill>
                <a:latin typeface="Calibri"/>
                <a:ea typeface="Calibri"/>
                <a:cs typeface="Calibri"/>
                <a:sym typeface="Calibri"/>
              </a:rPr>
              <a:t>Launch website by Mar 1, 2022</a:t>
            </a:r>
            <a:endParaRPr sz="1500">
              <a:solidFill>
                <a:schemeClr val="dk1"/>
              </a:solidFill>
              <a:latin typeface="Calibri"/>
              <a:ea typeface="Calibri"/>
              <a:cs typeface="Calibri"/>
              <a:sym typeface="Calibri"/>
            </a:endParaRPr>
          </a:p>
          <a:p>
            <a:pPr marL="457200" lvl="0" indent="-323850" algn="l" rtl="0">
              <a:spcBef>
                <a:spcPts val="0"/>
              </a:spcBef>
              <a:spcAft>
                <a:spcPts val="0"/>
              </a:spcAft>
              <a:buSzPts val="1500"/>
              <a:buFont typeface="Calibri"/>
              <a:buChar char="●"/>
            </a:pPr>
            <a:r>
              <a:rPr lang="en-US" sz="1500">
                <a:solidFill>
                  <a:schemeClr val="dk1"/>
                </a:solidFill>
                <a:latin typeface="Calibri"/>
                <a:ea typeface="Calibri"/>
                <a:cs typeface="Calibri"/>
                <a:sym typeface="Calibri"/>
              </a:rPr>
              <a:t>Have NSRAP present at </a:t>
            </a:r>
            <a:r>
              <a:rPr lang="en-US" sz="1500" b="1">
                <a:solidFill>
                  <a:srgbClr val="FF0000"/>
                </a:solidFill>
                <a:latin typeface="Calibri"/>
                <a:ea typeface="Calibri"/>
                <a:cs typeface="Calibri"/>
                <a:sym typeface="Calibri"/>
              </a:rPr>
              <a:t>X Number </a:t>
            </a:r>
            <a:r>
              <a:rPr lang="en-US" sz="1500">
                <a:solidFill>
                  <a:schemeClr val="dk1"/>
                </a:solidFill>
                <a:latin typeface="Calibri"/>
                <a:ea typeface="Calibri"/>
                <a:cs typeface="Calibri"/>
                <a:sym typeface="Calibri"/>
              </a:rPr>
              <a:t>of public (in person/online) events in 2022 by Dec 31, 2022</a:t>
            </a:r>
            <a:endParaRPr sz="1500">
              <a:solidFill>
                <a:schemeClr val="dk1"/>
              </a:solidFill>
              <a:latin typeface="Calibri"/>
              <a:ea typeface="Calibri"/>
              <a:cs typeface="Calibri"/>
              <a:sym typeface="Calibri"/>
            </a:endParaRPr>
          </a:p>
          <a:p>
            <a:pPr marL="457200" lvl="0" indent="-323850" algn="l" rtl="0">
              <a:spcBef>
                <a:spcPts val="0"/>
              </a:spcBef>
              <a:spcAft>
                <a:spcPts val="0"/>
              </a:spcAft>
              <a:buClr>
                <a:schemeClr val="dk1"/>
              </a:buClr>
              <a:buSzPts val="1500"/>
              <a:buFont typeface="Calibri"/>
              <a:buChar char="●"/>
            </a:pPr>
            <a:r>
              <a:rPr lang="en-US" sz="1500">
                <a:solidFill>
                  <a:schemeClr val="dk1"/>
                </a:solidFill>
                <a:latin typeface="Calibri"/>
                <a:ea typeface="Calibri"/>
                <a:cs typeface="Calibri"/>
                <a:sym typeface="Calibri"/>
              </a:rPr>
              <a:t>2 quality social media posts (specific posts sharing events, important information, or relevant news posts) per week between Jan 1 - June 30, 2022</a:t>
            </a:r>
            <a:endParaRPr sz="1500">
              <a:solidFill>
                <a:schemeClr val="dk1"/>
              </a:solidFill>
              <a:latin typeface="Calibri"/>
              <a:ea typeface="Calibri"/>
              <a:cs typeface="Calibri"/>
              <a:sym typeface="Calibri"/>
            </a:endParaRPr>
          </a:p>
          <a:p>
            <a:pPr marL="457200" lvl="0" indent="-323850" algn="l" rtl="0">
              <a:spcBef>
                <a:spcPts val="0"/>
              </a:spcBef>
              <a:spcAft>
                <a:spcPts val="0"/>
              </a:spcAft>
              <a:buClr>
                <a:schemeClr val="dk1"/>
              </a:buClr>
              <a:buSzPts val="1500"/>
              <a:buFont typeface="Calibri"/>
              <a:buChar char="●"/>
            </a:pPr>
            <a:r>
              <a:rPr lang="en-US" sz="1500">
                <a:solidFill>
                  <a:schemeClr val="dk1"/>
                </a:solidFill>
                <a:latin typeface="Calibri"/>
                <a:ea typeface="Calibri"/>
                <a:cs typeface="Calibri"/>
                <a:sym typeface="Calibri"/>
              </a:rPr>
              <a:t>Have 1 internal NSRAP member designated to curate relationships with key community members by Dec 31, 2021</a:t>
            </a:r>
            <a:endParaRPr sz="15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D8D8D8">
            <a:alpha val="91372"/>
          </a:srgbClr>
        </a:solidFill>
        <a:effectLst/>
      </p:bgPr>
    </p:bg>
    <p:spTree>
      <p:nvGrpSpPr>
        <p:cNvPr id="1" name="Shape 239"/>
        <p:cNvGrpSpPr/>
        <p:nvPr/>
      </p:nvGrpSpPr>
      <p:grpSpPr>
        <a:xfrm>
          <a:off x="0" y="0"/>
          <a:ext cx="0" cy="0"/>
          <a:chOff x="0" y="0"/>
          <a:chExt cx="0" cy="0"/>
        </a:xfrm>
      </p:grpSpPr>
      <p:pic>
        <p:nvPicPr>
          <p:cNvPr id="240" name="Google Shape;240;p21"/>
          <p:cNvPicPr preferRelativeResize="0"/>
          <p:nvPr/>
        </p:nvPicPr>
        <p:blipFill rotWithShape="1">
          <a:blip r:embed="rId3">
            <a:alphaModFix/>
          </a:blip>
          <a:srcRect/>
          <a:stretch/>
        </p:blipFill>
        <p:spPr>
          <a:xfrm>
            <a:off x="431800" y="0"/>
            <a:ext cx="11314016" cy="6858000"/>
          </a:xfrm>
          <a:prstGeom prst="rect">
            <a:avLst/>
          </a:prstGeom>
          <a:noFill/>
          <a:ln>
            <a:noFill/>
          </a:ln>
        </p:spPr>
      </p:pic>
      <p:pic>
        <p:nvPicPr>
          <p:cNvPr id="241" name="Google Shape;241;p21"/>
          <p:cNvPicPr preferRelativeResize="0"/>
          <p:nvPr/>
        </p:nvPicPr>
        <p:blipFill rotWithShape="1">
          <a:blip r:embed="rId4">
            <a:alphaModFix/>
          </a:blip>
          <a:srcRect l="4695" t="66771" r="3101" b="24765"/>
          <a:stretch/>
        </p:blipFill>
        <p:spPr>
          <a:xfrm>
            <a:off x="0" y="6686549"/>
            <a:ext cx="12192000" cy="186295"/>
          </a:xfrm>
          <a:prstGeom prst="rect">
            <a:avLst/>
          </a:prstGeom>
          <a:noFill/>
          <a:ln>
            <a:noFill/>
          </a:ln>
        </p:spPr>
      </p:pic>
      <p:sp>
        <p:nvSpPr>
          <p:cNvPr id="242" name="Google Shape;242;p21"/>
          <p:cNvSpPr/>
          <p:nvPr/>
        </p:nvSpPr>
        <p:spPr>
          <a:xfrm>
            <a:off x="707046" y="3246575"/>
            <a:ext cx="4617445" cy="3541123"/>
          </a:xfrm>
          <a:prstGeom prst="roundRect">
            <a:avLst>
              <a:gd name="adj" fmla="val 16667"/>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chemeClr val="lt1"/>
                </a:solidFill>
                <a:latin typeface="Calibri"/>
                <a:ea typeface="Calibri"/>
                <a:cs typeface="Calibri"/>
                <a:sym typeface="Calibri"/>
              </a:rPr>
              <a:t> </a:t>
            </a:r>
            <a:endParaRPr sz="2800" b="1" i="1" u="none" strike="noStrike" cap="none">
              <a:solidFill>
                <a:srgbClr val="42748D"/>
              </a:solidFill>
              <a:latin typeface="Calibri"/>
              <a:ea typeface="Calibri"/>
              <a:cs typeface="Calibri"/>
              <a:sym typeface="Calibri"/>
            </a:endParaRPr>
          </a:p>
          <a:p>
            <a:pPr marL="742950" marR="0" lvl="1" indent="-171450" algn="l" rtl="0">
              <a:lnSpc>
                <a:spcPct val="100000"/>
              </a:lnSpc>
              <a:spcBef>
                <a:spcPts val="0"/>
              </a:spcBef>
              <a:spcAft>
                <a:spcPts val="0"/>
              </a:spcAft>
              <a:buClr>
                <a:schemeClr val="dk1"/>
              </a:buClr>
              <a:buSzPts val="1800"/>
              <a:buFont typeface="Arial"/>
              <a:buNone/>
            </a:pPr>
            <a:endParaRPr sz="1800" b="1" i="0" u="none" strike="noStrike" cap="none">
              <a:solidFill>
                <a:srgbClr val="6D6E72"/>
              </a:solidFill>
              <a:latin typeface="Calibri"/>
              <a:ea typeface="Calibri"/>
              <a:cs typeface="Calibri"/>
              <a:sym typeface="Calibri"/>
            </a:endParaRPr>
          </a:p>
          <a:p>
            <a:pPr marL="742950" marR="0" lvl="1" indent="-285750" algn="l" rtl="0">
              <a:lnSpc>
                <a:spcPct val="100000"/>
              </a:lnSpc>
              <a:spcBef>
                <a:spcPts val="0"/>
              </a:spcBef>
              <a:spcAft>
                <a:spcPts val="0"/>
              </a:spcAft>
              <a:buClr>
                <a:srgbClr val="6D6E72"/>
              </a:buClr>
              <a:buSzPts val="1800"/>
              <a:buFont typeface="Arial"/>
              <a:buChar char="•"/>
            </a:pPr>
            <a:r>
              <a:rPr lang="en-US" sz="1800" b="1" i="0" u="none" strike="noStrike" cap="none">
                <a:solidFill>
                  <a:srgbClr val="6D6E72"/>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742950" marR="0" lvl="1" indent="-171450" algn="l" rtl="0">
              <a:lnSpc>
                <a:spcPct val="100000"/>
              </a:lnSpc>
              <a:spcBef>
                <a:spcPts val="0"/>
              </a:spcBef>
              <a:spcAft>
                <a:spcPts val="0"/>
              </a:spcAft>
              <a:buClr>
                <a:schemeClr val="dk1"/>
              </a:buClr>
              <a:buSzPts val="1800"/>
              <a:buFont typeface="Arial"/>
              <a:buNone/>
            </a:pPr>
            <a:endParaRPr sz="1800" b="1" i="0" u="none" strike="noStrike" cap="none">
              <a:solidFill>
                <a:srgbClr val="6D6E72"/>
              </a:solidFill>
              <a:latin typeface="Calibri"/>
              <a:ea typeface="Calibri"/>
              <a:cs typeface="Calibri"/>
              <a:sym typeface="Calibri"/>
            </a:endParaRPr>
          </a:p>
          <a:p>
            <a:pPr marL="742950" marR="0" lvl="1" indent="-171450" algn="l" rtl="0">
              <a:lnSpc>
                <a:spcPct val="100000"/>
              </a:lnSpc>
              <a:spcBef>
                <a:spcPts val="0"/>
              </a:spcBef>
              <a:spcAft>
                <a:spcPts val="0"/>
              </a:spcAft>
              <a:buClr>
                <a:schemeClr val="dk1"/>
              </a:buClr>
              <a:buSzPts val="1800"/>
              <a:buFont typeface="Arial"/>
              <a:buNone/>
            </a:pPr>
            <a:endParaRPr sz="1800" b="1" i="0" u="none" strike="noStrike" cap="none">
              <a:solidFill>
                <a:srgbClr val="6D6E72"/>
              </a:solidFill>
              <a:latin typeface="Calibri"/>
              <a:ea typeface="Calibri"/>
              <a:cs typeface="Calibri"/>
              <a:sym typeface="Calibri"/>
            </a:endParaRPr>
          </a:p>
          <a:p>
            <a:pPr marL="742950" marR="0" lvl="1" indent="-285750" algn="l" rtl="0">
              <a:lnSpc>
                <a:spcPct val="100000"/>
              </a:lnSpc>
              <a:spcBef>
                <a:spcPts val="0"/>
              </a:spcBef>
              <a:spcAft>
                <a:spcPts val="0"/>
              </a:spcAft>
              <a:buClr>
                <a:srgbClr val="6D6E72"/>
              </a:buClr>
              <a:buSzPts val="1800"/>
              <a:buFont typeface="Arial"/>
              <a:buChar char="•"/>
            </a:pPr>
            <a:r>
              <a:rPr lang="en-US" sz="1800" b="1" i="0" u="none" strike="noStrike" cap="none">
                <a:solidFill>
                  <a:srgbClr val="6D6E72"/>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742950" marR="0" lvl="1" indent="-171450" algn="l" rtl="0">
              <a:lnSpc>
                <a:spcPct val="100000"/>
              </a:lnSpc>
              <a:spcBef>
                <a:spcPts val="0"/>
              </a:spcBef>
              <a:spcAft>
                <a:spcPts val="0"/>
              </a:spcAft>
              <a:buClr>
                <a:schemeClr val="dk1"/>
              </a:buClr>
              <a:buSzPts val="1800"/>
              <a:buFont typeface="Arial"/>
              <a:buNone/>
            </a:pPr>
            <a:endParaRPr sz="1800" b="1" i="0" u="none" strike="noStrike" cap="none">
              <a:solidFill>
                <a:schemeClr val="lt1"/>
              </a:solidFill>
              <a:latin typeface="Calibri"/>
              <a:ea typeface="Calibri"/>
              <a:cs typeface="Calibri"/>
              <a:sym typeface="Calibri"/>
            </a:endParaRPr>
          </a:p>
          <a:p>
            <a:pPr marL="742950" marR="0" lvl="1" indent="-171450" algn="l" rtl="0">
              <a:lnSpc>
                <a:spcPct val="100000"/>
              </a:lnSpc>
              <a:spcBef>
                <a:spcPts val="0"/>
              </a:spcBef>
              <a:spcAft>
                <a:spcPts val="0"/>
              </a:spcAft>
              <a:buClr>
                <a:schemeClr val="dk1"/>
              </a:buClr>
              <a:buSzPts val="1800"/>
              <a:buFont typeface="Arial"/>
              <a:buNone/>
            </a:pPr>
            <a:endParaRPr sz="1800" b="1" i="0" u="none" strike="noStrike" cap="none">
              <a:solidFill>
                <a:schemeClr val="lt1"/>
              </a:solidFill>
              <a:latin typeface="Calibri"/>
              <a:ea typeface="Calibri"/>
              <a:cs typeface="Calibri"/>
              <a:sym typeface="Calibri"/>
            </a:endParaRPr>
          </a:p>
          <a:p>
            <a:pPr marL="742950" marR="0" lvl="1" indent="-171450" algn="l" rtl="0">
              <a:lnSpc>
                <a:spcPct val="100000"/>
              </a:lnSpc>
              <a:spcBef>
                <a:spcPts val="0"/>
              </a:spcBef>
              <a:spcAft>
                <a:spcPts val="0"/>
              </a:spcAft>
              <a:buClr>
                <a:schemeClr val="dk1"/>
              </a:buClr>
              <a:buSzPts val="1800"/>
              <a:buFont typeface="Arial"/>
              <a:buNone/>
            </a:pPr>
            <a:endParaRPr sz="1800" b="1" i="0" u="none" strike="noStrike" cap="none">
              <a:solidFill>
                <a:schemeClr val="lt1"/>
              </a:solidFill>
              <a:latin typeface="Calibri"/>
              <a:ea typeface="Calibri"/>
              <a:cs typeface="Calibri"/>
              <a:sym typeface="Calibri"/>
            </a:endParaRPr>
          </a:p>
          <a:p>
            <a:pPr marL="742950" marR="0" lvl="1" indent="-171450" algn="l" rtl="0">
              <a:lnSpc>
                <a:spcPct val="100000"/>
              </a:lnSpc>
              <a:spcBef>
                <a:spcPts val="0"/>
              </a:spcBef>
              <a:spcAft>
                <a:spcPts val="0"/>
              </a:spcAft>
              <a:buClr>
                <a:schemeClr val="dk1"/>
              </a:buClr>
              <a:buSzPts val="1800"/>
              <a:buFont typeface="Arial"/>
              <a:buNone/>
            </a:pPr>
            <a:endParaRPr sz="1800" b="1" i="0" u="none" strike="noStrike" cap="none">
              <a:solidFill>
                <a:schemeClr val="lt1"/>
              </a:solidFill>
              <a:latin typeface="Calibri"/>
              <a:ea typeface="Calibri"/>
              <a:cs typeface="Calibri"/>
              <a:sym typeface="Calibri"/>
            </a:endParaRPr>
          </a:p>
          <a:p>
            <a:pPr marL="457200" marR="0" lvl="1" indent="0" algn="l" rtl="0">
              <a:lnSpc>
                <a:spcPct val="100000"/>
              </a:lnSpc>
              <a:spcBef>
                <a:spcPts val="0"/>
              </a:spcBef>
              <a:spcAft>
                <a:spcPts val="0"/>
              </a:spcAft>
              <a:buClr>
                <a:srgbClr val="000000"/>
              </a:buClr>
              <a:buSzPts val="1800"/>
              <a:buFont typeface="Arial"/>
              <a:buNone/>
            </a:pPr>
            <a:endParaRPr sz="1800" b="1" i="0" u="none" strike="noStrike" cap="none">
              <a:solidFill>
                <a:schemeClr val="lt1"/>
              </a:solidFill>
              <a:latin typeface="Calibri"/>
              <a:ea typeface="Calibri"/>
              <a:cs typeface="Calibri"/>
              <a:sym typeface="Calibri"/>
            </a:endParaRPr>
          </a:p>
          <a:p>
            <a:pPr marL="457200" marR="0" lvl="1" indent="0" algn="l" rtl="0">
              <a:lnSpc>
                <a:spcPct val="100000"/>
              </a:lnSpc>
              <a:spcBef>
                <a:spcPts val="0"/>
              </a:spcBef>
              <a:spcAft>
                <a:spcPts val="0"/>
              </a:spcAft>
              <a:buClr>
                <a:srgbClr val="000000"/>
              </a:buClr>
              <a:buSzPts val="1800"/>
              <a:buFont typeface="Arial"/>
              <a:buNone/>
            </a:pPr>
            <a:r>
              <a:rPr lang="en-US" sz="1800" b="1" i="0" u="none" strike="noStrike" cap="none">
                <a:solidFill>
                  <a:schemeClr val="lt1"/>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43" name="Google Shape;243;p21"/>
          <p:cNvSpPr/>
          <p:nvPr/>
        </p:nvSpPr>
        <p:spPr>
          <a:xfrm>
            <a:off x="-6400" y="-10764"/>
            <a:ext cx="12192000" cy="6868764"/>
          </a:xfrm>
          <a:prstGeom prst="rect">
            <a:avLst/>
          </a:prstGeom>
          <a:gradFill>
            <a:gsLst>
              <a:gs pos="0">
                <a:srgbClr val="000000">
                  <a:alpha val="65490"/>
                </a:srgbClr>
              </a:gs>
              <a:gs pos="50000">
                <a:srgbClr val="2F5496">
                  <a:alpha val="12549"/>
                </a:srgbClr>
              </a:gs>
              <a:gs pos="100000">
                <a:srgbClr val="000000">
                  <a:alpha val="65490"/>
                </a:srgbClr>
              </a:gs>
            </a:gsLst>
            <a:lin ang="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44" name="Google Shape;244;p21"/>
          <p:cNvSpPr/>
          <p:nvPr/>
        </p:nvSpPr>
        <p:spPr>
          <a:xfrm>
            <a:off x="146989" y="146986"/>
            <a:ext cx="2743200" cy="154983"/>
          </a:xfrm>
          <a:prstGeom prst="rect">
            <a:avLst/>
          </a:prstGeom>
          <a:solidFill>
            <a:schemeClr val="lt1">
              <a:alpha val="63529"/>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45" name="Google Shape;245;p21"/>
          <p:cNvSpPr/>
          <p:nvPr/>
        </p:nvSpPr>
        <p:spPr>
          <a:xfrm rot="5400000">
            <a:off x="-972604" y="1421562"/>
            <a:ext cx="2394168" cy="154983"/>
          </a:xfrm>
          <a:prstGeom prst="rect">
            <a:avLst/>
          </a:prstGeom>
          <a:solidFill>
            <a:schemeClr val="lt1">
              <a:alpha val="63529"/>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46" name="Google Shape;246;p21"/>
          <p:cNvSpPr/>
          <p:nvPr/>
        </p:nvSpPr>
        <p:spPr>
          <a:xfrm rot="5400000">
            <a:off x="10566385" y="5109352"/>
            <a:ext cx="2743200" cy="154983"/>
          </a:xfrm>
          <a:prstGeom prst="rect">
            <a:avLst/>
          </a:prstGeom>
          <a:solidFill>
            <a:schemeClr val="lt1">
              <a:alpha val="63529"/>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47" name="Google Shape;247;p21"/>
          <p:cNvSpPr/>
          <p:nvPr/>
        </p:nvSpPr>
        <p:spPr>
          <a:xfrm rot="10800000">
            <a:off x="9466326" y="6403459"/>
            <a:ext cx="2394168" cy="154983"/>
          </a:xfrm>
          <a:prstGeom prst="rect">
            <a:avLst/>
          </a:prstGeom>
          <a:solidFill>
            <a:schemeClr val="lt1">
              <a:alpha val="63529"/>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48" name="Google Shape;248;p21"/>
          <p:cNvSpPr txBox="1"/>
          <p:nvPr/>
        </p:nvSpPr>
        <p:spPr>
          <a:xfrm>
            <a:off x="-2889" y="-54272"/>
            <a:ext cx="12192000" cy="1092607"/>
          </a:xfrm>
          <a:prstGeom prst="rect">
            <a:avLst/>
          </a:prstGeom>
          <a:noFill/>
          <a:ln>
            <a:noFill/>
          </a:ln>
          <a:effectLst>
            <a:outerShdw dist="50800" dir="5400000" algn="ctr" rotWithShape="0">
              <a:srgbClr val="000000">
                <a:alpha val="0"/>
              </a:srgbClr>
            </a:outerShdw>
          </a:effectLst>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6500"/>
              <a:buFont typeface="Arial"/>
              <a:buNone/>
            </a:pPr>
            <a:r>
              <a:rPr lang="en-US" sz="6500" b="1" i="0" u="none" strike="noStrike" cap="none">
                <a:solidFill>
                  <a:schemeClr val="lt1"/>
                </a:solidFill>
                <a:latin typeface="Calibri"/>
                <a:ea typeface="Calibri"/>
                <a:cs typeface="Calibri"/>
                <a:sym typeface="Calibri"/>
              </a:rPr>
              <a:t>THANK YOU ! </a:t>
            </a:r>
            <a:endParaRPr sz="1400" b="0" i="0" u="none" strike="noStrike" cap="none">
              <a:solidFill>
                <a:srgbClr val="000000"/>
              </a:solidFill>
              <a:latin typeface="Arial"/>
              <a:ea typeface="Arial"/>
              <a:cs typeface="Arial"/>
              <a:sym typeface="Arial"/>
            </a:endParaRPr>
          </a:p>
        </p:txBody>
      </p:sp>
      <p:sp>
        <p:nvSpPr>
          <p:cNvPr id="249" name="Google Shape;249;p21"/>
          <p:cNvSpPr/>
          <p:nvPr/>
        </p:nvSpPr>
        <p:spPr>
          <a:xfrm>
            <a:off x="592368" y="5794989"/>
            <a:ext cx="2340897" cy="83099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chemeClr val="lt1"/>
                </a:solidFill>
                <a:latin typeface="Calibri"/>
                <a:ea typeface="Calibri"/>
                <a:cs typeface="Calibri"/>
                <a:sym typeface="Calibri"/>
              </a:rPr>
              <a:t>www.smestrategy.net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chemeClr val="lt1"/>
                </a:solidFill>
                <a:latin typeface="Calibri"/>
                <a:ea typeface="Calibri"/>
                <a:cs typeface="Calibri"/>
                <a:sym typeface="Calibri"/>
              </a:rPr>
              <a:t>info@smestrategy.net</a:t>
            </a:r>
            <a:br>
              <a:rPr lang="en-US"/>
            </a:br>
            <a:r>
              <a:rPr lang="en-US" sz="1600" b="1" i="0" u="none" strike="noStrike" cap="none">
                <a:solidFill>
                  <a:schemeClr val="lt1"/>
                </a:solidFill>
                <a:latin typeface="Calibri"/>
                <a:ea typeface="Calibri"/>
                <a:cs typeface="Calibri"/>
                <a:sym typeface="Calibri"/>
              </a:rPr>
              <a:t>1-855-895-5446</a:t>
            </a:r>
            <a:endParaRPr sz="1600" b="1" i="0" u="none" strike="noStrike" cap="none">
              <a:solidFill>
                <a:schemeClr val="lt1"/>
              </a:solidFill>
              <a:latin typeface="Calibri"/>
              <a:ea typeface="Calibri"/>
              <a:cs typeface="Calibri"/>
              <a:sym typeface="Calibri"/>
            </a:endParaRPr>
          </a:p>
        </p:txBody>
      </p:sp>
      <p:pic>
        <p:nvPicPr>
          <p:cNvPr id="250" name="Google Shape;250;p21"/>
          <p:cNvPicPr preferRelativeResize="0"/>
          <p:nvPr/>
        </p:nvPicPr>
        <p:blipFill rotWithShape="1">
          <a:blip r:embed="rId5">
            <a:alphaModFix/>
          </a:blip>
          <a:srcRect/>
          <a:stretch/>
        </p:blipFill>
        <p:spPr>
          <a:xfrm>
            <a:off x="592368" y="5101703"/>
            <a:ext cx="3764767" cy="55216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7"/>
        <p:cNvGrpSpPr/>
        <p:nvPr/>
      </p:nvGrpSpPr>
      <p:grpSpPr>
        <a:xfrm>
          <a:off x="0" y="0"/>
          <a:ext cx="0" cy="0"/>
          <a:chOff x="0" y="0"/>
          <a:chExt cx="0" cy="0"/>
        </a:xfrm>
      </p:grpSpPr>
      <p:cxnSp>
        <p:nvCxnSpPr>
          <p:cNvPr id="98" name="Google Shape;98;p3"/>
          <p:cNvCxnSpPr/>
          <p:nvPr/>
        </p:nvCxnSpPr>
        <p:spPr>
          <a:xfrm>
            <a:off x="0" y="1391611"/>
            <a:ext cx="8175812" cy="0"/>
          </a:xfrm>
          <a:prstGeom prst="straightConnector1">
            <a:avLst/>
          </a:prstGeom>
          <a:noFill/>
          <a:ln w="9525" cap="flat" cmpd="sng">
            <a:solidFill>
              <a:srgbClr val="262626"/>
            </a:solidFill>
            <a:prstDash val="solid"/>
            <a:miter lim="800000"/>
            <a:headEnd type="none" w="sm" len="sm"/>
            <a:tailEnd type="none" w="sm" len="sm"/>
          </a:ln>
        </p:spPr>
      </p:cxnSp>
      <p:sp>
        <p:nvSpPr>
          <p:cNvPr id="99" name="Google Shape;99;p3"/>
          <p:cNvSpPr txBox="1"/>
          <p:nvPr/>
        </p:nvSpPr>
        <p:spPr>
          <a:xfrm>
            <a:off x="484094" y="282025"/>
            <a:ext cx="11403000" cy="1785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Celebrate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en-US" sz="1800" b="0" i="0" u="none" strike="noStrike" cap="none">
                <a:solidFill>
                  <a:srgbClr val="262626"/>
                </a:solidFill>
                <a:latin typeface="Calibri"/>
                <a:ea typeface="Calibri"/>
                <a:cs typeface="Calibri"/>
                <a:sym typeface="Calibri"/>
              </a:rPr>
              <a:t> </a:t>
            </a:r>
            <a:r>
              <a:rPr lang="en-US" sz="2000" b="0" i="0" u="none" strike="noStrike" cap="none">
                <a:solidFill>
                  <a:srgbClr val="262626"/>
                </a:solidFill>
                <a:latin typeface="Calibri"/>
                <a:ea typeface="Calibri"/>
                <a:cs typeface="Calibri"/>
                <a:sym typeface="Calibri"/>
              </a:rPr>
              <a:t>What do we do well at </a:t>
            </a:r>
            <a:r>
              <a:rPr lang="en-US" sz="2000">
                <a:solidFill>
                  <a:srgbClr val="262626"/>
                </a:solidFill>
                <a:latin typeface="Calibri"/>
                <a:ea typeface="Calibri"/>
                <a:cs typeface="Calibri"/>
                <a:sym typeface="Calibri"/>
              </a:rPr>
              <a:t>NSRAP</a:t>
            </a:r>
            <a:r>
              <a:rPr lang="en-US" sz="2000" b="0" i="0" u="none" strike="noStrike" cap="none">
                <a:solidFill>
                  <a:srgbClr val="262626"/>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100" name="Google Shape;100;p3"/>
          <p:cNvGraphicFramePr/>
          <p:nvPr/>
        </p:nvGraphicFramePr>
        <p:xfrm>
          <a:off x="484094" y="1751080"/>
          <a:ext cx="11223800" cy="4754890"/>
        </p:xfrm>
        <a:graphic>
          <a:graphicData uri="http://schemas.openxmlformats.org/drawingml/2006/table">
            <a:tbl>
              <a:tblPr firstRow="1" bandRow="1">
                <a:noFill/>
                <a:tableStyleId>{FC9D5D13-684A-4E40-9AED-F5438E5FE128}</a:tableStyleId>
              </a:tblPr>
              <a:tblGrid>
                <a:gridCol w="5611900">
                  <a:extLst>
                    <a:ext uri="{9D8B030D-6E8A-4147-A177-3AD203B41FA5}">
                      <a16:colId xmlns:a16="http://schemas.microsoft.com/office/drawing/2014/main" val="20000"/>
                    </a:ext>
                  </a:extLst>
                </a:gridCol>
                <a:gridCol w="5611900">
                  <a:extLst>
                    <a:ext uri="{9D8B030D-6E8A-4147-A177-3AD203B41FA5}">
                      <a16:colId xmlns:a16="http://schemas.microsoft.com/office/drawing/2014/main" val="20001"/>
                    </a:ext>
                  </a:extLst>
                </a:gridCol>
              </a:tblGrid>
              <a:tr h="370850">
                <a:tc>
                  <a:txBody>
                    <a:bodyPr/>
                    <a:lstStyle/>
                    <a:p>
                      <a:pPr marL="457200" lvl="0" indent="-336550" algn="l" rtl="0">
                        <a:spcBef>
                          <a:spcPts val="0"/>
                        </a:spcBef>
                        <a:spcAft>
                          <a:spcPts val="0"/>
                        </a:spcAft>
                        <a:buClr>
                          <a:schemeClr val="dk1"/>
                        </a:buClr>
                        <a:buSzPts val="1700"/>
                        <a:buFont typeface="Calibri"/>
                        <a:buChar char="•"/>
                      </a:pPr>
                      <a:r>
                        <a:rPr lang="en-US" sz="1700" b="0"/>
                        <a:t>We’re continuing with outreach and education (source of funding)</a:t>
                      </a:r>
                      <a:endParaRPr sz="1700" b="0"/>
                    </a:p>
                    <a:p>
                      <a:pPr marL="457200" lvl="0" indent="-336550" algn="l" rtl="0">
                        <a:spcBef>
                          <a:spcPts val="0"/>
                        </a:spcBef>
                        <a:spcAft>
                          <a:spcPts val="0"/>
                        </a:spcAft>
                        <a:buClr>
                          <a:schemeClr val="dk1"/>
                        </a:buClr>
                        <a:buSzPts val="1700"/>
                        <a:buFont typeface="Calibri"/>
                        <a:buChar char="•"/>
                      </a:pPr>
                      <a:r>
                        <a:rPr lang="en-US" sz="1700" b="0"/>
                        <a:t>Had a 25th anniversary celebration with $1,000 grant and community awards as a highlight</a:t>
                      </a:r>
                      <a:endParaRPr sz="1700" b="0"/>
                    </a:p>
                    <a:p>
                      <a:pPr marL="457200" lvl="0" indent="-336550" algn="l" rtl="0">
                        <a:spcBef>
                          <a:spcPts val="0"/>
                        </a:spcBef>
                        <a:spcAft>
                          <a:spcPts val="0"/>
                        </a:spcAft>
                        <a:buClr>
                          <a:schemeClr val="dk1"/>
                        </a:buClr>
                        <a:buSzPts val="1700"/>
                        <a:buFont typeface="Calibri"/>
                        <a:buChar char="•"/>
                      </a:pPr>
                      <a:r>
                        <a:rPr lang="en-US" sz="1700" b="0"/>
                        <a:t>Awareness of NSRAP has grown</a:t>
                      </a:r>
                      <a:endParaRPr sz="1700" b="0"/>
                    </a:p>
                    <a:p>
                      <a:pPr marL="457200" lvl="0" indent="-336550" algn="l" rtl="0">
                        <a:spcBef>
                          <a:spcPts val="0"/>
                        </a:spcBef>
                        <a:spcAft>
                          <a:spcPts val="0"/>
                        </a:spcAft>
                        <a:buClr>
                          <a:schemeClr val="dk1"/>
                        </a:buClr>
                        <a:buSzPts val="1700"/>
                        <a:buFont typeface="Calibri"/>
                        <a:buChar char="•"/>
                      </a:pPr>
                      <a:r>
                        <a:rPr lang="en-US" sz="1700" b="0"/>
                        <a:t>We’re doing good advocacy work</a:t>
                      </a:r>
                      <a:endParaRPr sz="1700" b="0"/>
                    </a:p>
                    <a:p>
                      <a:pPr marL="457200" lvl="0" indent="-336550" algn="l" rtl="0">
                        <a:spcBef>
                          <a:spcPts val="0"/>
                        </a:spcBef>
                        <a:spcAft>
                          <a:spcPts val="0"/>
                        </a:spcAft>
                        <a:buClr>
                          <a:schemeClr val="dk1"/>
                        </a:buClr>
                        <a:buSzPts val="1700"/>
                        <a:buFont typeface="Calibri"/>
                        <a:buChar char="•"/>
                      </a:pPr>
                      <a:r>
                        <a:rPr lang="en-US" sz="1700" b="0"/>
                        <a:t>Positive feedback from Chiefs and Grand Council </a:t>
                      </a:r>
                      <a:endParaRPr sz="1700" b="0"/>
                    </a:p>
                    <a:p>
                      <a:pPr marL="457200" lvl="0" indent="-336550" algn="l" rtl="0">
                        <a:spcBef>
                          <a:spcPts val="0"/>
                        </a:spcBef>
                        <a:spcAft>
                          <a:spcPts val="0"/>
                        </a:spcAft>
                        <a:buClr>
                          <a:schemeClr val="dk1"/>
                        </a:buClr>
                        <a:buSzPts val="1700"/>
                        <a:buFont typeface="Calibri"/>
                        <a:buChar char="•"/>
                      </a:pPr>
                      <a:r>
                        <a:rPr lang="en-US" sz="1700" b="0"/>
                        <a:t>Interpersonal strife has improved to become a healthy atmosphere</a:t>
                      </a:r>
                      <a:endParaRPr sz="1700" b="0"/>
                    </a:p>
                    <a:p>
                      <a:pPr marL="457200" lvl="0" indent="-336550" algn="l" rtl="0">
                        <a:spcBef>
                          <a:spcPts val="0"/>
                        </a:spcBef>
                        <a:spcAft>
                          <a:spcPts val="0"/>
                        </a:spcAft>
                        <a:buClr>
                          <a:schemeClr val="dk1"/>
                        </a:buClr>
                        <a:buSzPts val="1700"/>
                        <a:buFont typeface="Calibri"/>
                        <a:buChar char="•"/>
                      </a:pPr>
                      <a:r>
                        <a:rPr lang="en-US" sz="1700" b="0"/>
                        <a:t>The Board is more inclusive and committed </a:t>
                      </a:r>
                      <a:endParaRPr sz="1700" b="0"/>
                    </a:p>
                    <a:p>
                      <a:pPr marL="457200" lvl="0" indent="-336550" algn="l" rtl="0">
                        <a:spcBef>
                          <a:spcPts val="0"/>
                        </a:spcBef>
                        <a:spcAft>
                          <a:spcPts val="0"/>
                        </a:spcAft>
                        <a:buClr>
                          <a:schemeClr val="dk1"/>
                        </a:buClr>
                        <a:buSzPts val="1700"/>
                        <a:buFont typeface="Calibri"/>
                        <a:buChar char="•"/>
                      </a:pPr>
                      <a:r>
                        <a:rPr lang="en-US" sz="1700" b="0"/>
                        <a:t>Overall growth</a:t>
                      </a:r>
                      <a:endParaRPr sz="1700" b="0"/>
                    </a:p>
                    <a:p>
                      <a:pPr marL="457200" lvl="0" indent="-336550" algn="l" rtl="0">
                        <a:spcBef>
                          <a:spcPts val="0"/>
                        </a:spcBef>
                        <a:spcAft>
                          <a:spcPts val="0"/>
                        </a:spcAft>
                        <a:buClr>
                          <a:schemeClr val="dk1"/>
                        </a:buClr>
                        <a:buSzPts val="1700"/>
                        <a:buFont typeface="Calibri"/>
                        <a:buChar char="•"/>
                      </a:pPr>
                      <a:r>
                        <a:rPr lang="en-US" sz="1700" b="0"/>
                        <a:t>Supporting part time staff and 2 full-time summer students who were a great help to take a load off the volunteer and board hours</a:t>
                      </a:r>
                      <a:endParaRPr sz="1700" b="0"/>
                    </a:p>
                    <a:p>
                      <a:pPr marL="457200" lvl="0" indent="-336550" algn="l" rtl="0">
                        <a:spcBef>
                          <a:spcPts val="0"/>
                        </a:spcBef>
                        <a:spcAft>
                          <a:spcPts val="0"/>
                        </a:spcAft>
                        <a:buClr>
                          <a:schemeClr val="dk1"/>
                        </a:buClr>
                        <a:buSzPts val="1700"/>
                        <a:buFont typeface="Calibri"/>
                        <a:buChar char="•"/>
                      </a:pPr>
                      <a:r>
                        <a:rPr lang="en-US" sz="1700" b="0"/>
                        <a:t>Obtained the Canada Summer Jobs Grant and Seniors funding from the Government for a project to help support these students in their term</a:t>
                      </a:r>
                      <a:br>
                        <a:rPr lang="en-US" sz="1700" b="0" i="0" u="none" strike="noStrike" cap="none">
                          <a:solidFill>
                            <a:schemeClr val="dk1"/>
                          </a:solidFill>
                          <a:latin typeface="Calibri"/>
                          <a:ea typeface="Calibri"/>
                          <a:cs typeface="Calibri"/>
                          <a:sym typeface="Calibri"/>
                        </a:rPr>
                      </a:br>
                      <a:endParaRPr sz="1700" b="0" i="0" u="none" strike="noStrike" cap="none">
                        <a:solidFill>
                          <a:schemeClr val="dk1"/>
                        </a:solidFill>
                        <a:latin typeface="Calibri"/>
                        <a:ea typeface="Calibri"/>
                        <a:cs typeface="Calibri"/>
                        <a:sym typeface="Calibri"/>
                      </a:endParaRPr>
                    </a:p>
                  </a:txBody>
                  <a:tcPr marL="91450" marR="91450" marT="45725" marB="45725"/>
                </a:tc>
                <a:tc>
                  <a:txBody>
                    <a:bodyPr/>
                    <a:lstStyle/>
                    <a:p>
                      <a:pPr marL="457200" lvl="0" indent="-336550" algn="l" rtl="0">
                        <a:spcBef>
                          <a:spcPts val="0"/>
                        </a:spcBef>
                        <a:spcAft>
                          <a:spcPts val="0"/>
                        </a:spcAft>
                        <a:buClr>
                          <a:schemeClr val="dk1"/>
                        </a:buClr>
                        <a:buSzPts val="1700"/>
                        <a:buFont typeface="Calibri"/>
                        <a:buChar char="•"/>
                      </a:pPr>
                      <a:r>
                        <a:rPr lang="en-US" sz="1700" b="0"/>
                        <a:t>Our scrappiness - people showing up wanting to make change</a:t>
                      </a:r>
                      <a:endParaRPr sz="1700" b="0"/>
                    </a:p>
                    <a:p>
                      <a:pPr marL="457200" lvl="0" indent="-336550" algn="l" rtl="0">
                        <a:spcBef>
                          <a:spcPts val="0"/>
                        </a:spcBef>
                        <a:spcAft>
                          <a:spcPts val="0"/>
                        </a:spcAft>
                        <a:buClr>
                          <a:schemeClr val="dk1"/>
                        </a:buClr>
                        <a:buSzPts val="1700"/>
                        <a:buFont typeface="Calibri"/>
                        <a:buChar char="•"/>
                      </a:pPr>
                      <a:r>
                        <a:rPr lang="en-US" sz="1700" b="0"/>
                        <a:t>Education Program has made big progress in past 5 years - good feedback, awareness, and making a difference</a:t>
                      </a:r>
                      <a:endParaRPr sz="1700" b="0"/>
                    </a:p>
                    <a:p>
                      <a:pPr marL="457200" lvl="0" indent="-336550" algn="l" rtl="0">
                        <a:spcBef>
                          <a:spcPts val="0"/>
                        </a:spcBef>
                        <a:spcAft>
                          <a:spcPts val="0"/>
                        </a:spcAft>
                        <a:buClr>
                          <a:schemeClr val="dk1"/>
                        </a:buClr>
                        <a:buSzPts val="1700"/>
                        <a:buFont typeface="Calibri"/>
                        <a:buChar char="•"/>
                      </a:pPr>
                      <a:r>
                        <a:rPr lang="en-US" sz="1700" b="0"/>
                        <a:t>Various Chiefs and council members (Sagamaws aq Sagama’sgw aq unaqapemau) of various Mi’Kmaq communities (nnue'gati'l Mi’Kmaq) within Nova Scotia (weji Enmigtaqamu'g aq Unama’ki, Mi’kma’ki) who attended a “training” session</a:t>
                      </a:r>
                      <a:endParaRPr sz="1700" b="0"/>
                    </a:p>
                    <a:p>
                      <a:pPr marL="457200" lvl="0" indent="-336550" algn="l" rtl="0">
                        <a:spcBef>
                          <a:spcPts val="0"/>
                        </a:spcBef>
                        <a:spcAft>
                          <a:spcPts val="0"/>
                        </a:spcAft>
                        <a:buClr>
                          <a:schemeClr val="dk1"/>
                        </a:buClr>
                        <a:buSzPts val="1700"/>
                        <a:buFont typeface="Calibri"/>
                        <a:buChar char="•"/>
                      </a:pPr>
                      <a:r>
                        <a:rPr lang="en-US" sz="1700" b="0"/>
                        <a:t>In the last year, we edited our board manual for the first time since 2006 - did a terms of reference rewrite, looked at policies and updates things</a:t>
                      </a:r>
                      <a:endParaRPr sz="1700" b="0"/>
                    </a:p>
                    <a:p>
                      <a:pPr marL="457200" lvl="0" indent="-336550" algn="l" rtl="0">
                        <a:spcBef>
                          <a:spcPts val="0"/>
                        </a:spcBef>
                        <a:spcAft>
                          <a:spcPts val="0"/>
                        </a:spcAft>
                        <a:buClr>
                          <a:schemeClr val="dk1"/>
                        </a:buClr>
                        <a:buSzPts val="1700"/>
                        <a:buFont typeface="Calibri"/>
                        <a:buChar char="•"/>
                      </a:pPr>
                      <a:r>
                        <a:rPr lang="en-US" sz="1700" b="0"/>
                        <a:t>We identified historical achievement of NSRAP by looking at old documents</a:t>
                      </a:r>
                      <a:endParaRPr sz="1700" b="0"/>
                    </a:p>
                    <a:p>
                      <a:pPr marL="457200" lvl="0" indent="-336550" algn="l" rtl="0">
                        <a:spcBef>
                          <a:spcPts val="0"/>
                        </a:spcBef>
                        <a:spcAft>
                          <a:spcPts val="0"/>
                        </a:spcAft>
                        <a:buClr>
                          <a:schemeClr val="dk1"/>
                        </a:buClr>
                        <a:buSzPts val="1700"/>
                        <a:buFont typeface="Calibri"/>
                        <a:buChar char="•"/>
                      </a:pPr>
                      <a:r>
                        <a:rPr lang="en-US" sz="1700" b="0"/>
                        <a:t>Our actions and advocacy have helped lead towards the banning of conversion therapy in Canada</a:t>
                      </a:r>
                      <a:endParaRPr sz="1700"/>
                    </a:p>
                  </a:txBody>
                  <a:tcPr marL="91450" marR="91450" marT="45725" marB="45725"/>
                </a:tc>
                <a:extLst>
                  <a:ext uri="{0D108BD9-81ED-4DB2-BD59-A6C34878D82A}">
                    <a16:rowId xmlns:a16="http://schemas.microsoft.com/office/drawing/2014/main" val="10000"/>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4"/>
        <p:cNvGrpSpPr/>
        <p:nvPr/>
      </p:nvGrpSpPr>
      <p:grpSpPr>
        <a:xfrm>
          <a:off x="0" y="0"/>
          <a:ext cx="0" cy="0"/>
          <a:chOff x="0" y="0"/>
          <a:chExt cx="0" cy="0"/>
        </a:xfrm>
      </p:grpSpPr>
      <p:cxnSp>
        <p:nvCxnSpPr>
          <p:cNvPr id="105" name="Google Shape;105;p4"/>
          <p:cNvCxnSpPr/>
          <p:nvPr/>
        </p:nvCxnSpPr>
        <p:spPr>
          <a:xfrm>
            <a:off x="0" y="1391611"/>
            <a:ext cx="8175812" cy="0"/>
          </a:xfrm>
          <a:prstGeom prst="straightConnector1">
            <a:avLst/>
          </a:prstGeom>
          <a:noFill/>
          <a:ln w="9525" cap="flat" cmpd="sng">
            <a:solidFill>
              <a:srgbClr val="262626"/>
            </a:solidFill>
            <a:prstDash val="solid"/>
            <a:miter lim="800000"/>
            <a:headEnd type="none" w="sm" len="sm"/>
            <a:tailEnd type="none" w="sm" len="sm"/>
          </a:ln>
        </p:spPr>
      </p:cxnSp>
      <p:sp>
        <p:nvSpPr>
          <p:cNvPr id="106" name="Google Shape;106;p4"/>
          <p:cNvSpPr txBox="1"/>
          <p:nvPr/>
        </p:nvSpPr>
        <p:spPr>
          <a:xfrm>
            <a:off x="484094" y="282025"/>
            <a:ext cx="11403106" cy="178510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SWOT Analysis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262626"/>
                </a:solidFill>
                <a:latin typeface="Calibri"/>
                <a:ea typeface="Calibri"/>
                <a:cs typeface="Calibri"/>
                <a:sym typeface="Calibri"/>
              </a:rPr>
              <a:t> What are our strengths, weaknesses, opportunities &amp; threats?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107" name="Google Shape;107;p4"/>
          <p:cNvGraphicFramePr/>
          <p:nvPr>
            <p:extLst>
              <p:ext uri="{D42A27DB-BD31-4B8C-83A1-F6EECF244321}">
                <p14:modId xmlns:p14="http://schemas.microsoft.com/office/powerpoint/2010/main" val="3782864239"/>
              </p:ext>
            </p:extLst>
          </p:nvPr>
        </p:nvGraphicFramePr>
        <p:xfrm>
          <a:off x="484094" y="1698977"/>
          <a:ext cx="11160200" cy="4648220"/>
        </p:xfrm>
        <a:graphic>
          <a:graphicData uri="http://schemas.openxmlformats.org/drawingml/2006/table">
            <a:tbl>
              <a:tblPr firstRow="1" bandRow="1">
                <a:noFill/>
                <a:tableStyleId>{30B41257-109B-40D9-A76D-84272CE74191}</a:tableStyleId>
              </a:tblPr>
              <a:tblGrid>
                <a:gridCol w="5580100">
                  <a:extLst>
                    <a:ext uri="{9D8B030D-6E8A-4147-A177-3AD203B41FA5}">
                      <a16:colId xmlns:a16="http://schemas.microsoft.com/office/drawing/2014/main" val="20000"/>
                    </a:ext>
                  </a:extLst>
                </a:gridCol>
                <a:gridCol w="5580100">
                  <a:extLst>
                    <a:ext uri="{9D8B030D-6E8A-4147-A177-3AD203B41FA5}">
                      <a16:colId xmlns:a16="http://schemas.microsoft.com/office/drawing/2014/main" val="20001"/>
                    </a:ext>
                  </a:extLst>
                </a:gridCol>
              </a:tblGrid>
              <a:tr h="489050">
                <a:tc gridSpan="2">
                  <a:txBody>
                    <a:bodyPr/>
                    <a:lstStyle/>
                    <a:p>
                      <a:pPr marL="0" marR="0" lvl="0" indent="0" algn="ctr" rtl="0">
                        <a:lnSpc>
                          <a:spcPct val="100000"/>
                        </a:lnSpc>
                        <a:spcBef>
                          <a:spcPts val="0"/>
                        </a:spcBef>
                        <a:spcAft>
                          <a:spcPts val="0"/>
                        </a:spcAft>
                        <a:buClr>
                          <a:schemeClr val="dk1"/>
                        </a:buClr>
                        <a:buSzPts val="2400"/>
                        <a:buFont typeface="Arial"/>
                        <a:buNone/>
                      </a:pPr>
                      <a:r>
                        <a:rPr lang="en-US" sz="2400" b="1" i="0" u="none" strike="noStrike" cap="none">
                          <a:solidFill>
                            <a:schemeClr val="dk1"/>
                          </a:solidFill>
                          <a:latin typeface="Calibri"/>
                          <a:ea typeface="Calibri"/>
                          <a:cs typeface="Calibri"/>
                          <a:sym typeface="Calibri"/>
                        </a:rPr>
                        <a:t>STRENGTHS</a:t>
                      </a:r>
                      <a:br>
                        <a:rPr lang="en-US" sz="2400" b="1" i="0" u="none" strike="noStrike" cap="none">
                          <a:solidFill>
                            <a:schemeClr val="dk1"/>
                          </a:solidFill>
                          <a:latin typeface="Calibri"/>
                          <a:ea typeface="Calibri"/>
                          <a:cs typeface="Calibri"/>
                          <a:sym typeface="Calibri"/>
                        </a:rPr>
                      </a:br>
                      <a:endParaRPr sz="1400" u="none" strike="noStrike" cap="none"/>
                    </a:p>
                  </a:txBody>
                  <a:tcPr marL="91450" marR="91450" marT="45725" marB="45725"/>
                </a:tc>
                <a:tc hMerge="1">
                  <a:txBody>
                    <a:bodyPr/>
                    <a:lstStyle/>
                    <a:p>
                      <a:endParaRPr lang="en-US"/>
                    </a:p>
                  </a:txBody>
                  <a:tcPr/>
                </a:tc>
                <a:extLst>
                  <a:ext uri="{0D108BD9-81ED-4DB2-BD59-A6C34878D82A}">
                    <a16:rowId xmlns:a16="http://schemas.microsoft.com/office/drawing/2014/main" val="10000"/>
                  </a:ext>
                </a:extLst>
              </a:tr>
              <a:tr h="203200">
                <a:tc>
                  <a:txBody>
                    <a:bodyPr/>
                    <a:lstStyle/>
                    <a:p>
                      <a:pPr marL="457200" lvl="0" indent="-336550" algn="l" rtl="0">
                        <a:spcBef>
                          <a:spcPts val="0"/>
                        </a:spcBef>
                        <a:spcAft>
                          <a:spcPts val="0"/>
                        </a:spcAft>
                        <a:buClr>
                          <a:schemeClr val="dk1"/>
                        </a:buClr>
                        <a:buSzPts val="1700"/>
                        <a:buFont typeface="Calibri"/>
                        <a:buChar char="●"/>
                      </a:pPr>
                      <a:r>
                        <a:rPr lang="en-US" sz="1700"/>
                        <a:t>Passionate</a:t>
                      </a:r>
                      <a:endParaRPr sz="1700"/>
                    </a:p>
                    <a:p>
                      <a:pPr marL="457200" lvl="0" indent="-336550" algn="l" rtl="0">
                        <a:spcBef>
                          <a:spcPts val="0"/>
                        </a:spcBef>
                        <a:spcAft>
                          <a:spcPts val="0"/>
                        </a:spcAft>
                        <a:buClr>
                          <a:schemeClr val="dk1"/>
                        </a:buClr>
                        <a:buSzPts val="1700"/>
                        <a:buFont typeface="Calibri"/>
                        <a:buChar char="●"/>
                      </a:pPr>
                      <a:r>
                        <a:rPr lang="en-US" sz="1700"/>
                        <a:t>Resilient </a:t>
                      </a:r>
                      <a:endParaRPr sz="1700"/>
                    </a:p>
                    <a:p>
                      <a:pPr marL="457200" lvl="0" indent="-336550" algn="l" rtl="0">
                        <a:spcBef>
                          <a:spcPts val="0"/>
                        </a:spcBef>
                        <a:spcAft>
                          <a:spcPts val="0"/>
                        </a:spcAft>
                        <a:buClr>
                          <a:schemeClr val="dk1"/>
                        </a:buClr>
                        <a:buSzPts val="1700"/>
                        <a:buFont typeface="Calibri"/>
                        <a:buChar char="●"/>
                      </a:pPr>
                      <a:r>
                        <a:rPr lang="en-US" sz="1700"/>
                        <a:t>Scrappiness - the intersection of DIY ethos and being at peace with doing the best with what we have*</a:t>
                      </a:r>
                      <a:endParaRPr sz="1700"/>
                    </a:p>
                    <a:p>
                      <a:pPr marL="457200" lvl="0" indent="-336550" algn="l" rtl="0">
                        <a:spcBef>
                          <a:spcPts val="0"/>
                        </a:spcBef>
                        <a:spcAft>
                          <a:spcPts val="0"/>
                        </a:spcAft>
                        <a:buClr>
                          <a:schemeClr val="dk1"/>
                        </a:buClr>
                        <a:buSzPts val="1700"/>
                        <a:buFont typeface="Calibri"/>
                        <a:buChar char="●"/>
                      </a:pPr>
                      <a:r>
                        <a:rPr lang="en-US" sz="1700"/>
                        <a:t>At the forefront of critical change (getting rid of conversion therapy, working on legislation that was discriminatory, healthcare for trans individuals that wasn’t previously covered such as gender confirming surgeries)</a:t>
                      </a:r>
                      <a:endParaRPr sz="1700" b="1"/>
                    </a:p>
                    <a:p>
                      <a:pPr marL="457200" lvl="0" indent="-336550" algn="l" rtl="0">
                        <a:spcBef>
                          <a:spcPts val="0"/>
                        </a:spcBef>
                        <a:spcAft>
                          <a:spcPts val="0"/>
                        </a:spcAft>
                        <a:buClr>
                          <a:schemeClr val="dk1"/>
                        </a:buClr>
                        <a:buSzPts val="1700"/>
                        <a:buFont typeface="Calibri"/>
                        <a:buChar char="●"/>
                      </a:pPr>
                      <a:r>
                        <a:rPr lang="en-US" sz="1700"/>
                        <a:t>We work closely with the Government, and are often consulted on community development projects</a:t>
                      </a:r>
                      <a:endParaRPr sz="1700"/>
                    </a:p>
                  </a:txBody>
                  <a:tcPr marL="91450" marR="91450" marT="45725" marB="45725"/>
                </a:tc>
                <a:tc>
                  <a:txBody>
                    <a:bodyPr/>
                    <a:lstStyle/>
                    <a:p>
                      <a:pPr marL="457200" lvl="0" indent="-336550" algn="l" rtl="0">
                        <a:spcBef>
                          <a:spcPts val="0"/>
                        </a:spcBef>
                        <a:spcAft>
                          <a:spcPts val="0"/>
                        </a:spcAft>
                        <a:buClr>
                          <a:schemeClr val="dk1"/>
                        </a:buClr>
                        <a:buSzPts val="1700"/>
                        <a:buFont typeface="Calibri"/>
                        <a:buChar char="•"/>
                      </a:pPr>
                      <a:r>
                        <a:rPr lang="en-US" sz="1700" dirty="0"/>
                        <a:t>Responsive - we address community concerns </a:t>
                      </a:r>
                      <a:endParaRPr sz="1700" dirty="0"/>
                    </a:p>
                    <a:p>
                      <a:pPr marL="457200" lvl="0" indent="-336550" algn="l" rtl="0">
                        <a:spcBef>
                          <a:spcPts val="0"/>
                        </a:spcBef>
                        <a:spcAft>
                          <a:spcPts val="0"/>
                        </a:spcAft>
                        <a:buClr>
                          <a:schemeClr val="dk1"/>
                        </a:buClr>
                        <a:buSzPts val="1700"/>
                        <a:buFont typeface="Calibri"/>
                        <a:buChar char="•"/>
                      </a:pPr>
                      <a:r>
                        <a:rPr lang="en-US" sz="1700" dirty="0"/>
                        <a:t>Board is committed to making change</a:t>
                      </a:r>
                      <a:endParaRPr sz="1700" dirty="0"/>
                    </a:p>
                    <a:p>
                      <a:pPr marL="457200" lvl="0" indent="-336550" algn="l" rtl="0">
                        <a:spcBef>
                          <a:spcPts val="0"/>
                        </a:spcBef>
                        <a:spcAft>
                          <a:spcPts val="0"/>
                        </a:spcAft>
                        <a:buClr>
                          <a:schemeClr val="dk1"/>
                        </a:buClr>
                        <a:buSzPts val="1700"/>
                        <a:buFont typeface="Calibri"/>
                        <a:buChar char="•"/>
                      </a:pPr>
                      <a:r>
                        <a:rPr lang="en-US" sz="1700" dirty="0"/>
                        <a:t>Board is diverse and committed to diversity (diverse and intersectional identities on the board) </a:t>
                      </a:r>
                      <a:endParaRPr sz="1700" dirty="0"/>
                    </a:p>
                    <a:p>
                      <a:pPr marL="457200" lvl="0" indent="-336550" algn="l" rtl="0">
                        <a:spcBef>
                          <a:spcPts val="0"/>
                        </a:spcBef>
                        <a:spcAft>
                          <a:spcPts val="0"/>
                        </a:spcAft>
                        <a:buClr>
                          <a:schemeClr val="dk1"/>
                        </a:buClr>
                        <a:buSzPts val="1700"/>
                        <a:buFont typeface="Calibri"/>
                        <a:buChar char="•"/>
                      </a:pPr>
                      <a:r>
                        <a:rPr lang="en-US" sz="1700" dirty="0"/>
                        <a:t>Trying our best to foster a healthy working culture</a:t>
                      </a:r>
                      <a:endParaRPr sz="1700" dirty="0"/>
                    </a:p>
                    <a:p>
                      <a:pPr marL="457200" lvl="0" indent="-336550" algn="l" rtl="0">
                        <a:spcBef>
                          <a:spcPts val="0"/>
                        </a:spcBef>
                        <a:spcAft>
                          <a:spcPts val="0"/>
                        </a:spcAft>
                        <a:buClr>
                          <a:schemeClr val="dk1"/>
                        </a:buClr>
                        <a:buSzPts val="1700"/>
                        <a:buFont typeface="Calibri"/>
                        <a:buChar char="•"/>
                      </a:pPr>
                      <a:r>
                        <a:rPr lang="en-US" sz="1700" dirty="0"/>
                        <a:t>We’re critical thinkers (when looking into bylaws, advocacy, new policies, etc.)</a:t>
                      </a:r>
                      <a:endParaRPr sz="1700" dirty="0"/>
                    </a:p>
                    <a:p>
                      <a:pPr marL="457200" lvl="0" indent="-336550" algn="l" rtl="0">
                        <a:spcBef>
                          <a:spcPts val="0"/>
                        </a:spcBef>
                        <a:spcAft>
                          <a:spcPts val="0"/>
                        </a:spcAft>
                        <a:buClr>
                          <a:schemeClr val="dk1"/>
                        </a:buClr>
                        <a:buSzPts val="1700"/>
                        <a:buFont typeface="Calibri"/>
                        <a:buChar char="•"/>
                      </a:pPr>
                      <a:r>
                        <a:rPr lang="en-US" sz="1700" dirty="0"/>
                        <a:t>Our strong reputation</a:t>
                      </a:r>
                      <a:endParaRPr sz="1700" dirty="0"/>
                    </a:p>
                    <a:p>
                      <a:pPr marL="457200" lvl="0" indent="-336550" algn="l" rtl="0">
                        <a:spcBef>
                          <a:spcPts val="0"/>
                        </a:spcBef>
                        <a:spcAft>
                          <a:spcPts val="0"/>
                        </a:spcAft>
                        <a:buClr>
                          <a:schemeClr val="dk1"/>
                        </a:buClr>
                        <a:buSzPts val="1700"/>
                        <a:buFont typeface="Calibri"/>
                        <a:buChar char="•"/>
                      </a:pPr>
                      <a:r>
                        <a:rPr lang="en-US" sz="1700" dirty="0"/>
                        <a:t>NSRAP has high visibility in the community</a:t>
                      </a:r>
                      <a:endParaRPr sz="1700" dirty="0"/>
                    </a:p>
                    <a:p>
                      <a:pPr marL="457200" lvl="0" indent="-336550" algn="l" rtl="0">
                        <a:spcBef>
                          <a:spcPts val="0"/>
                        </a:spcBef>
                        <a:spcAft>
                          <a:spcPts val="0"/>
                        </a:spcAft>
                        <a:buClr>
                          <a:schemeClr val="dk1"/>
                        </a:buClr>
                        <a:buSzPts val="1700"/>
                        <a:buFont typeface="Calibri"/>
                        <a:buChar char="•"/>
                      </a:pPr>
                      <a:r>
                        <a:rPr lang="en-US" sz="1700" dirty="0"/>
                        <a:t>Work on important issues and engage around change and understanding, such as transphobia </a:t>
                      </a:r>
                      <a:br>
                        <a:rPr lang="en-US" sz="1700" b="0" i="0" u="none" strike="noStrike" cap="none" dirty="0">
                          <a:solidFill>
                            <a:schemeClr val="dk1"/>
                          </a:solidFill>
                          <a:latin typeface="Calibri"/>
                          <a:ea typeface="Calibri"/>
                          <a:cs typeface="Calibri"/>
                          <a:sym typeface="Calibri"/>
                        </a:rPr>
                      </a:br>
                      <a:br>
                        <a:rPr lang="en-US" sz="1700" b="0" i="0" u="none" strike="noStrike" cap="none" dirty="0">
                          <a:solidFill>
                            <a:schemeClr val="dk1"/>
                          </a:solidFill>
                          <a:latin typeface="Calibri"/>
                          <a:ea typeface="Calibri"/>
                          <a:cs typeface="Calibri"/>
                          <a:sym typeface="Calibri"/>
                        </a:rPr>
                      </a:br>
                      <a:br>
                        <a:rPr lang="en-US" sz="1700" b="0" i="0" u="none" strike="noStrike" cap="none" dirty="0">
                          <a:solidFill>
                            <a:schemeClr val="dk1"/>
                          </a:solidFill>
                          <a:latin typeface="Calibri"/>
                          <a:ea typeface="Calibri"/>
                          <a:cs typeface="Calibri"/>
                          <a:sym typeface="Calibri"/>
                        </a:rPr>
                      </a:br>
                      <a:br>
                        <a:rPr lang="en-US" sz="1700" b="0" i="0" u="none" strike="noStrike" cap="none" dirty="0">
                          <a:solidFill>
                            <a:schemeClr val="dk1"/>
                          </a:solidFill>
                          <a:latin typeface="Calibri"/>
                          <a:ea typeface="Calibri"/>
                          <a:cs typeface="Calibri"/>
                          <a:sym typeface="Calibri"/>
                        </a:rPr>
                      </a:br>
                      <a:endParaRPr sz="1700" b="0" i="0" u="none" strike="noStrike" cap="none" dirty="0">
                        <a:solidFill>
                          <a:schemeClr val="dk1"/>
                        </a:solidFill>
                        <a:latin typeface="Calibri"/>
                        <a:ea typeface="Calibri"/>
                        <a:cs typeface="Calibri"/>
                        <a:sym typeface="Calibri"/>
                      </a:endParaRPr>
                    </a:p>
                  </a:txBody>
                  <a:tcPr marL="91450" marR="91450" marT="45725" marB="45725"/>
                </a:tc>
                <a:extLst>
                  <a:ext uri="{0D108BD9-81ED-4DB2-BD59-A6C34878D82A}">
                    <a16:rowId xmlns:a16="http://schemas.microsoft.com/office/drawing/2014/main" val="10001"/>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1"/>
        <p:cNvGrpSpPr/>
        <p:nvPr/>
      </p:nvGrpSpPr>
      <p:grpSpPr>
        <a:xfrm>
          <a:off x="0" y="0"/>
          <a:ext cx="0" cy="0"/>
          <a:chOff x="0" y="0"/>
          <a:chExt cx="0" cy="0"/>
        </a:xfrm>
      </p:grpSpPr>
      <p:cxnSp>
        <p:nvCxnSpPr>
          <p:cNvPr id="112" name="Google Shape;112;p5"/>
          <p:cNvCxnSpPr/>
          <p:nvPr/>
        </p:nvCxnSpPr>
        <p:spPr>
          <a:xfrm>
            <a:off x="0" y="1391611"/>
            <a:ext cx="8175812" cy="0"/>
          </a:xfrm>
          <a:prstGeom prst="straightConnector1">
            <a:avLst/>
          </a:prstGeom>
          <a:noFill/>
          <a:ln w="9525" cap="flat" cmpd="sng">
            <a:solidFill>
              <a:srgbClr val="262626"/>
            </a:solidFill>
            <a:prstDash val="solid"/>
            <a:miter lim="800000"/>
            <a:headEnd type="none" w="sm" len="sm"/>
            <a:tailEnd type="none" w="sm" len="sm"/>
          </a:ln>
        </p:spPr>
      </p:cxnSp>
      <p:sp>
        <p:nvSpPr>
          <p:cNvPr id="113" name="Google Shape;113;p5"/>
          <p:cNvSpPr txBox="1"/>
          <p:nvPr/>
        </p:nvSpPr>
        <p:spPr>
          <a:xfrm>
            <a:off x="484094" y="282025"/>
            <a:ext cx="11403106" cy="178510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SWOT Analysis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262626"/>
                </a:solidFill>
                <a:latin typeface="Calibri"/>
                <a:ea typeface="Calibri"/>
                <a:cs typeface="Calibri"/>
                <a:sym typeface="Calibri"/>
              </a:rPr>
              <a:t> What are our strengths, weaknesses, opportunities &amp; threats?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114" name="Google Shape;114;p5"/>
          <p:cNvGraphicFramePr/>
          <p:nvPr>
            <p:extLst>
              <p:ext uri="{D42A27DB-BD31-4B8C-83A1-F6EECF244321}">
                <p14:modId xmlns:p14="http://schemas.microsoft.com/office/powerpoint/2010/main" val="1944205099"/>
              </p:ext>
            </p:extLst>
          </p:nvPr>
        </p:nvGraphicFramePr>
        <p:xfrm>
          <a:off x="484094" y="1687100"/>
          <a:ext cx="11160200" cy="4907300"/>
        </p:xfrm>
        <a:graphic>
          <a:graphicData uri="http://schemas.openxmlformats.org/drawingml/2006/table">
            <a:tbl>
              <a:tblPr firstRow="1" bandRow="1">
                <a:noFill/>
                <a:tableStyleId>{30B41257-109B-40D9-A76D-84272CE74191}</a:tableStyleId>
              </a:tblPr>
              <a:tblGrid>
                <a:gridCol w="5580100">
                  <a:extLst>
                    <a:ext uri="{9D8B030D-6E8A-4147-A177-3AD203B41FA5}">
                      <a16:colId xmlns:a16="http://schemas.microsoft.com/office/drawing/2014/main" val="20000"/>
                    </a:ext>
                  </a:extLst>
                </a:gridCol>
                <a:gridCol w="5580100">
                  <a:extLst>
                    <a:ext uri="{9D8B030D-6E8A-4147-A177-3AD203B41FA5}">
                      <a16:colId xmlns:a16="http://schemas.microsoft.com/office/drawing/2014/main" val="20001"/>
                    </a:ext>
                  </a:extLst>
                </a:gridCol>
              </a:tblGrid>
              <a:tr h="489050">
                <a:tc gridSpan="2">
                  <a:txBody>
                    <a:bodyPr/>
                    <a:lstStyle/>
                    <a:p>
                      <a:pPr marL="0" marR="0" lvl="0" indent="0" algn="ctr" rtl="0">
                        <a:lnSpc>
                          <a:spcPct val="100000"/>
                        </a:lnSpc>
                        <a:spcBef>
                          <a:spcPts val="0"/>
                        </a:spcBef>
                        <a:spcAft>
                          <a:spcPts val="0"/>
                        </a:spcAft>
                        <a:buClr>
                          <a:schemeClr val="dk1"/>
                        </a:buClr>
                        <a:buSzPts val="2400"/>
                        <a:buFont typeface="Arial"/>
                        <a:buNone/>
                      </a:pPr>
                      <a:r>
                        <a:rPr lang="en-US" sz="2400" b="1" i="0" u="none" strike="noStrike" cap="none">
                          <a:solidFill>
                            <a:schemeClr val="dk1"/>
                          </a:solidFill>
                          <a:latin typeface="Calibri"/>
                          <a:ea typeface="Calibri"/>
                          <a:cs typeface="Calibri"/>
                          <a:sym typeface="Calibri"/>
                        </a:rPr>
                        <a:t>WEAKNESSES</a:t>
                      </a:r>
                      <a:br>
                        <a:rPr lang="en-US" sz="2400" b="1" i="0" u="none" strike="noStrike" cap="none">
                          <a:solidFill>
                            <a:schemeClr val="dk1"/>
                          </a:solidFill>
                          <a:latin typeface="Calibri"/>
                          <a:ea typeface="Calibri"/>
                          <a:cs typeface="Calibri"/>
                          <a:sym typeface="Calibri"/>
                        </a:rPr>
                      </a:br>
                      <a:endParaRPr sz="1400" u="none" strike="noStrike" cap="none"/>
                    </a:p>
                  </a:txBody>
                  <a:tcPr marL="91450" marR="91450" marT="45725" marB="45725"/>
                </a:tc>
                <a:tc hMerge="1">
                  <a:txBody>
                    <a:bodyPr/>
                    <a:lstStyle/>
                    <a:p>
                      <a:endParaRPr lang="en-US"/>
                    </a:p>
                  </a:txBody>
                  <a:tcPr/>
                </a:tc>
                <a:extLst>
                  <a:ext uri="{0D108BD9-81ED-4DB2-BD59-A6C34878D82A}">
                    <a16:rowId xmlns:a16="http://schemas.microsoft.com/office/drawing/2014/main" val="10000"/>
                  </a:ext>
                </a:extLst>
              </a:tr>
              <a:tr h="203200">
                <a:tc>
                  <a:txBody>
                    <a:bodyPr/>
                    <a:lstStyle/>
                    <a:p>
                      <a:pPr marL="457200" lvl="0" indent="-336550" algn="l" rtl="0">
                        <a:spcBef>
                          <a:spcPts val="0"/>
                        </a:spcBef>
                        <a:spcAft>
                          <a:spcPts val="0"/>
                        </a:spcAft>
                        <a:buClr>
                          <a:schemeClr val="dk1"/>
                        </a:buClr>
                        <a:buSzPts val="1700"/>
                        <a:buFont typeface="Calibri"/>
                        <a:buChar char="●"/>
                      </a:pPr>
                      <a:r>
                        <a:rPr lang="en-US" sz="1700"/>
                        <a:t>We haven’t yet established a healthy, compassionate work culture</a:t>
                      </a:r>
                      <a:endParaRPr sz="1700"/>
                    </a:p>
                    <a:p>
                      <a:pPr marL="457200" lvl="0" indent="-336550" algn="l" rtl="0">
                        <a:spcBef>
                          <a:spcPts val="0"/>
                        </a:spcBef>
                        <a:spcAft>
                          <a:spcPts val="0"/>
                        </a:spcAft>
                        <a:buClr>
                          <a:schemeClr val="dk1"/>
                        </a:buClr>
                        <a:buSzPts val="1700"/>
                        <a:buFont typeface="Calibri"/>
                        <a:buChar char="●"/>
                      </a:pPr>
                      <a:r>
                        <a:rPr lang="en-US" sz="1700"/>
                        <a:t>We’re critical of each other</a:t>
                      </a:r>
                      <a:endParaRPr sz="1700"/>
                    </a:p>
                    <a:p>
                      <a:pPr marL="457200" lvl="0" indent="-336550" algn="l" rtl="0">
                        <a:spcBef>
                          <a:spcPts val="0"/>
                        </a:spcBef>
                        <a:spcAft>
                          <a:spcPts val="0"/>
                        </a:spcAft>
                        <a:buClr>
                          <a:schemeClr val="dk1"/>
                        </a:buClr>
                        <a:buSzPts val="1700"/>
                        <a:buFont typeface="Calibri"/>
                        <a:buChar char="●"/>
                      </a:pPr>
                      <a:r>
                        <a:rPr lang="en-US" sz="1700"/>
                        <a:t>High board turnover - sometimes followed by a period of low energy</a:t>
                      </a:r>
                      <a:endParaRPr sz="1700"/>
                    </a:p>
                    <a:p>
                      <a:pPr marL="457200" lvl="0" indent="-336550" algn="l" rtl="0">
                        <a:spcBef>
                          <a:spcPts val="0"/>
                        </a:spcBef>
                        <a:spcAft>
                          <a:spcPts val="0"/>
                        </a:spcAft>
                        <a:buClr>
                          <a:schemeClr val="dk1"/>
                        </a:buClr>
                        <a:buSzPts val="1700"/>
                        <a:buFont typeface="Calibri"/>
                        <a:buChar char="●"/>
                      </a:pPr>
                      <a:r>
                        <a:rPr lang="en-US" sz="1700"/>
                        <a:t>High opportunity cost of turnover (not doing other things ie: outreach)(repetitions of onboarding, developing a shared understanding, etc.)</a:t>
                      </a:r>
                      <a:endParaRPr sz="1700"/>
                    </a:p>
                    <a:p>
                      <a:pPr marL="457200" lvl="0" indent="-336550" algn="l" rtl="0">
                        <a:spcBef>
                          <a:spcPts val="0"/>
                        </a:spcBef>
                        <a:spcAft>
                          <a:spcPts val="0"/>
                        </a:spcAft>
                        <a:buClr>
                          <a:schemeClr val="dk1"/>
                        </a:buClr>
                        <a:buSzPts val="1700"/>
                        <a:buFont typeface="Calibri"/>
                        <a:buChar char="●"/>
                      </a:pPr>
                      <a:r>
                        <a:rPr lang="en-US" sz="1700"/>
                        <a:t>We aren’t promoting our successes and initiatives we’ve been involved in (modest) </a:t>
                      </a:r>
                      <a:endParaRPr sz="1700"/>
                    </a:p>
                    <a:p>
                      <a:pPr marL="457200" lvl="0" indent="-336550" algn="l" rtl="0">
                        <a:spcBef>
                          <a:spcPts val="0"/>
                        </a:spcBef>
                        <a:spcAft>
                          <a:spcPts val="0"/>
                        </a:spcAft>
                        <a:buClr>
                          <a:schemeClr val="dk1"/>
                        </a:buClr>
                        <a:buSzPts val="1700"/>
                        <a:buFont typeface="Calibri"/>
                        <a:buChar char="●"/>
                      </a:pPr>
                      <a:r>
                        <a:rPr lang="en-US" sz="1700"/>
                        <a:t>80/20 split of work (80% done by 20% of the people) </a:t>
                      </a:r>
                      <a:endParaRPr sz="1700"/>
                    </a:p>
                    <a:p>
                      <a:pPr marL="457200" lvl="0" indent="-336550" algn="l" rtl="0">
                        <a:spcBef>
                          <a:spcPts val="0"/>
                        </a:spcBef>
                        <a:spcAft>
                          <a:spcPts val="0"/>
                        </a:spcAft>
                        <a:buClr>
                          <a:schemeClr val="dk1"/>
                        </a:buClr>
                        <a:buSzPts val="1700"/>
                        <a:buFont typeface="Calibri"/>
                        <a:buChar char="●"/>
                      </a:pPr>
                      <a:r>
                        <a:rPr lang="en-US" sz="1700"/>
                        <a:t>Website is outdated and not user friendly</a:t>
                      </a:r>
                      <a:endParaRPr sz="1700"/>
                    </a:p>
                    <a:p>
                      <a:pPr marL="457200" lvl="0" indent="-336550" algn="l" rtl="0">
                        <a:spcBef>
                          <a:spcPts val="0"/>
                        </a:spcBef>
                        <a:spcAft>
                          <a:spcPts val="0"/>
                        </a:spcAft>
                        <a:buClr>
                          <a:schemeClr val="dk1"/>
                        </a:buClr>
                        <a:buSzPts val="1700"/>
                        <a:buFont typeface="Calibri"/>
                        <a:buChar char="●"/>
                      </a:pPr>
                      <a:r>
                        <a:rPr lang="en-US" sz="1700"/>
                        <a:t>Limited social media presence </a:t>
                      </a:r>
                      <a:endParaRPr sz="1700"/>
                    </a:p>
                    <a:p>
                      <a:pPr marL="457200" lvl="0" indent="-336550" algn="l" rtl="0">
                        <a:spcBef>
                          <a:spcPts val="0"/>
                        </a:spcBef>
                        <a:spcAft>
                          <a:spcPts val="0"/>
                        </a:spcAft>
                        <a:buClr>
                          <a:schemeClr val="dk1"/>
                        </a:buClr>
                        <a:buSzPts val="1700"/>
                        <a:buFont typeface="Calibri"/>
                        <a:buChar char="●"/>
                      </a:pPr>
                      <a:r>
                        <a:rPr lang="en-US" sz="1700"/>
                        <a:t>Recruitment relying on word of mouth </a:t>
                      </a:r>
                      <a:endParaRPr sz="1700"/>
                    </a:p>
                  </a:txBody>
                  <a:tcPr marL="91450" marR="91450" marT="45725" marB="45725"/>
                </a:tc>
                <a:tc>
                  <a:txBody>
                    <a:bodyPr/>
                    <a:lstStyle/>
                    <a:p>
                      <a:pPr marL="457200" lvl="0" indent="-336550" algn="l" rtl="0">
                        <a:spcBef>
                          <a:spcPts val="0"/>
                        </a:spcBef>
                        <a:spcAft>
                          <a:spcPts val="0"/>
                        </a:spcAft>
                        <a:buClr>
                          <a:schemeClr val="dk1"/>
                        </a:buClr>
                        <a:buSzPts val="1700"/>
                        <a:buFont typeface="Calibri"/>
                        <a:buChar char="•"/>
                      </a:pPr>
                      <a:r>
                        <a:rPr lang="en-US" sz="1700" dirty="0"/>
                        <a:t>We sometimes focus on personal perspectives and bias rather than best practices </a:t>
                      </a:r>
                      <a:endParaRPr sz="1700" dirty="0"/>
                    </a:p>
                    <a:p>
                      <a:pPr marL="457200" lvl="0" indent="-336550" algn="l" rtl="0">
                        <a:spcBef>
                          <a:spcPts val="0"/>
                        </a:spcBef>
                        <a:spcAft>
                          <a:spcPts val="0"/>
                        </a:spcAft>
                        <a:buClr>
                          <a:schemeClr val="dk1"/>
                        </a:buClr>
                        <a:buSzPts val="1700"/>
                        <a:buFont typeface="Calibri"/>
                        <a:buChar char="•"/>
                      </a:pPr>
                      <a:r>
                        <a:rPr lang="en-US" sz="1700" dirty="0"/>
                        <a:t>Limited breadth of diversity within various intersectional issues (socioeconomic/income, ability, geographical location in NS, community, backgrounds) </a:t>
                      </a:r>
                      <a:endParaRPr sz="1700" dirty="0"/>
                    </a:p>
                    <a:p>
                      <a:pPr marL="457200" lvl="0" indent="-336550" algn="l" rtl="0">
                        <a:spcBef>
                          <a:spcPts val="0"/>
                        </a:spcBef>
                        <a:spcAft>
                          <a:spcPts val="0"/>
                        </a:spcAft>
                        <a:buClr>
                          <a:schemeClr val="dk1"/>
                        </a:buClr>
                        <a:buSzPts val="1700"/>
                        <a:buFont typeface="Calibri"/>
                        <a:buChar char="•"/>
                      </a:pPr>
                      <a:r>
                        <a:rPr lang="en-US" sz="1700" dirty="0"/>
                        <a:t>Gaps in community inclusivity </a:t>
                      </a:r>
                      <a:endParaRPr sz="1700" dirty="0"/>
                    </a:p>
                    <a:p>
                      <a:pPr marL="457200" lvl="0" indent="-336550" algn="l" rtl="0">
                        <a:spcBef>
                          <a:spcPts val="0"/>
                        </a:spcBef>
                        <a:spcAft>
                          <a:spcPts val="0"/>
                        </a:spcAft>
                        <a:buClr>
                          <a:schemeClr val="dk1"/>
                        </a:buClr>
                        <a:buSzPts val="1700"/>
                        <a:buFont typeface="Calibri"/>
                        <a:buChar char="•"/>
                      </a:pPr>
                      <a:r>
                        <a:rPr lang="en-US" sz="1700" dirty="0"/>
                        <a:t>Gap in education and training processes and  procedures for board training and orientation for new members</a:t>
                      </a:r>
                      <a:endParaRPr sz="1700" dirty="0"/>
                    </a:p>
                    <a:p>
                      <a:pPr marL="457200" lvl="0" indent="-336550" algn="l" rtl="0">
                        <a:spcBef>
                          <a:spcPts val="0"/>
                        </a:spcBef>
                        <a:spcAft>
                          <a:spcPts val="0"/>
                        </a:spcAft>
                        <a:buClr>
                          <a:schemeClr val="dk1"/>
                        </a:buClr>
                        <a:buSzPts val="1700"/>
                        <a:buFont typeface="Calibri"/>
                        <a:buChar char="•"/>
                      </a:pPr>
                      <a:r>
                        <a:rPr lang="en-US" sz="1700" dirty="0"/>
                        <a:t>Cultural gaps around generational differences</a:t>
                      </a:r>
                      <a:endParaRPr sz="1700" dirty="0"/>
                    </a:p>
                    <a:p>
                      <a:pPr marL="457200" lvl="0" indent="-336550" algn="l" rtl="0">
                        <a:spcBef>
                          <a:spcPts val="0"/>
                        </a:spcBef>
                        <a:spcAft>
                          <a:spcPts val="0"/>
                        </a:spcAft>
                        <a:buClr>
                          <a:schemeClr val="dk1"/>
                        </a:buClr>
                        <a:buSzPts val="1700"/>
                        <a:buFont typeface="Calibri"/>
                        <a:buChar char="•"/>
                      </a:pPr>
                      <a:r>
                        <a:rPr lang="en-US" sz="1700" dirty="0"/>
                        <a:t>Inefficiency - not getting things done </a:t>
                      </a:r>
                      <a:endParaRPr sz="1700" dirty="0"/>
                    </a:p>
                    <a:p>
                      <a:pPr marL="457200" lvl="0" indent="-336550" algn="l" rtl="0">
                        <a:spcBef>
                          <a:spcPts val="0"/>
                        </a:spcBef>
                        <a:spcAft>
                          <a:spcPts val="0"/>
                        </a:spcAft>
                        <a:buClr>
                          <a:schemeClr val="dk1"/>
                        </a:buClr>
                        <a:buSzPts val="1700"/>
                        <a:buFont typeface="Calibri"/>
                        <a:buChar char="•"/>
                      </a:pPr>
                      <a:r>
                        <a:rPr lang="en-US" sz="1700" dirty="0"/>
                        <a:t>Capacity &amp; engagement (intermittent)</a:t>
                      </a:r>
                      <a:endParaRPr sz="1700" dirty="0"/>
                    </a:p>
                    <a:p>
                      <a:pPr marL="457200" lvl="0" indent="-336550" algn="l" rtl="0">
                        <a:spcBef>
                          <a:spcPts val="0"/>
                        </a:spcBef>
                        <a:spcAft>
                          <a:spcPts val="0"/>
                        </a:spcAft>
                        <a:buClr>
                          <a:schemeClr val="dk1"/>
                        </a:buClr>
                        <a:buSzPts val="1700"/>
                        <a:buFont typeface="Calibri"/>
                        <a:buChar char="•"/>
                      </a:pPr>
                      <a:r>
                        <a:rPr lang="en-US" sz="1700" dirty="0"/>
                        <a:t>General communication (accuracy issues, frequency issues, virtual issues, process issues, personal issues, etc.) </a:t>
                      </a:r>
                      <a:br>
                        <a:rPr lang="en-US" sz="1700" b="0" i="0" u="none" strike="noStrike" cap="none" dirty="0">
                          <a:solidFill>
                            <a:schemeClr val="dk1"/>
                          </a:solidFill>
                          <a:latin typeface="Calibri"/>
                          <a:ea typeface="Calibri"/>
                          <a:cs typeface="Calibri"/>
                          <a:sym typeface="Calibri"/>
                        </a:rPr>
                      </a:br>
                      <a:endParaRPr sz="1700" b="0" i="0" u="none" strike="noStrike" cap="none" dirty="0">
                        <a:solidFill>
                          <a:schemeClr val="dk1"/>
                        </a:solidFill>
                        <a:latin typeface="Calibri"/>
                        <a:ea typeface="Calibri"/>
                        <a:cs typeface="Calibri"/>
                        <a:sym typeface="Calibri"/>
                      </a:endParaRPr>
                    </a:p>
                  </a:txBody>
                  <a:tcPr marL="91450" marR="91450" marT="45725" marB="45725"/>
                </a:tc>
                <a:extLst>
                  <a:ext uri="{0D108BD9-81ED-4DB2-BD59-A6C34878D82A}">
                    <a16:rowId xmlns:a16="http://schemas.microsoft.com/office/drawing/2014/main" val="1000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8"/>
        <p:cNvGrpSpPr/>
        <p:nvPr/>
      </p:nvGrpSpPr>
      <p:grpSpPr>
        <a:xfrm>
          <a:off x="0" y="0"/>
          <a:ext cx="0" cy="0"/>
          <a:chOff x="0" y="0"/>
          <a:chExt cx="0" cy="0"/>
        </a:xfrm>
      </p:grpSpPr>
      <p:cxnSp>
        <p:nvCxnSpPr>
          <p:cNvPr id="119" name="Google Shape;119;p6"/>
          <p:cNvCxnSpPr/>
          <p:nvPr/>
        </p:nvCxnSpPr>
        <p:spPr>
          <a:xfrm>
            <a:off x="0" y="1391611"/>
            <a:ext cx="8175812" cy="0"/>
          </a:xfrm>
          <a:prstGeom prst="straightConnector1">
            <a:avLst/>
          </a:prstGeom>
          <a:noFill/>
          <a:ln w="9525" cap="flat" cmpd="sng">
            <a:solidFill>
              <a:srgbClr val="262626"/>
            </a:solidFill>
            <a:prstDash val="solid"/>
            <a:miter lim="800000"/>
            <a:headEnd type="none" w="sm" len="sm"/>
            <a:tailEnd type="none" w="sm" len="sm"/>
          </a:ln>
        </p:spPr>
      </p:cxnSp>
      <p:sp>
        <p:nvSpPr>
          <p:cNvPr id="120" name="Google Shape;120;p6"/>
          <p:cNvSpPr txBox="1"/>
          <p:nvPr/>
        </p:nvSpPr>
        <p:spPr>
          <a:xfrm>
            <a:off x="484094" y="282025"/>
            <a:ext cx="11403106" cy="178510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SWOT Analysis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262626"/>
                </a:solidFill>
                <a:latin typeface="Calibri"/>
                <a:ea typeface="Calibri"/>
                <a:cs typeface="Calibri"/>
                <a:sym typeface="Calibri"/>
              </a:rPr>
              <a:t> What are our strengths, weaknesses, opportunities &amp; threats?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121" name="Google Shape;121;p6"/>
          <p:cNvGraphicFramePr/>
          <p:nvPr>
            <p:extLst>
              <p:ext uri="{D42A27DB-BD31-4B8C-83A1-F6EECF244321}">
                <p14:modId xmlns:p14="http://schemas.microsoft.com/office/powerpoint/2010/main" val="575921774"/>
              </p:ext>
            </p:extLst>
          </p:nvPr>
        </p:nvGraphicFramePr>
        <p:xfrm>
          <a:off x="484094" y="1675225"/>
          <a:ext cx="11160200" cy="4648220"/>
        </p:xfrm>
        <a:graphic>
          <a:graphicData uri="http://schemas.openxmlformats.org/drawingml/2006/table">
            <a:tbl>
              <a:tblPr firstRow="1" bandRow="1">
                <a:noFill/>
                <a:tableStyleId>{30B41257-109B-40D9-A76D-84272CE74191}</a:tableStyleId>
              </a:tblPr>
              <a:tblGrid>
                <a:gridCol w="5580100">
                  <a:extLst>
                    <a:ext uri="{9D8B030D-6E8A-4147-A177-3AD203B41FA5}">
                      <a16:colId xmlns:a16="http://schemas.microsoft.com/office/drawing/2014/main" val="20000"/>
                    </a:ext>
                  </a:extLst>
                </a:gridCol>
                <a:gridCol w="5580100">
                  <a:extLst>
                    <a:ext uri="{9D8B030D-6E8A-4147-A177-3AD203B41FA5}">
                      <a16:colId xmlns:a16="http://schemas.microsoft.com/office/drawing/2014/main" val="20001"/>
                    </a:ext>
                  </a:extLst>
                </a:gridCol>
              </a:tblGrid>
              <a:tr h="489050">
                <a:tc gridSpan="2">
                  <a:txBody>
                    <a:bodyPr/>
                    <a:lstStyle/>
                    <a:p>
                      <a:pPr marL="0" marR="0" lvl="0" indent="0" algn="ctr" rtl="0">
                        <a:lnSpc>
                          <a:spcPct val="100000"/>
                        </a:lnSpc>
                        <a:spcBef>
                          <a:spcPts val="0"/>
                        </a:spcBef>
                        <a:spcAft>
                          <a:spcPts val="0"/>
                        </a:spcAft>
                        <a:buClr>
                          <a:schemeClr val="dk1"/>
                        </a:buClr>
                        <a:buSzPts val="2400"/>
                        <a:buFont typeface="Arial"/>
                        <a:buNone/>
                      </a:pPr>
                      <a:r>
                        <a:rPr lang="en-US" sz="2400" b="1" i="0" u="none" strike="noStrike" cap="none">
                          <a:solidFill>
                            <a:schemeClr val="dk1"/>
                          </a:solidFill>
                          <a:latin typeface="Calibri"/>
                          <a:ea typeface="Calibri"/>
                          <a:cs typeface="Calibri"/>
                          <a:sym typeface="Calibri"/>
                        </a:rPr>
                        <a:t>OPPORTUNITIES</a:t>
                      </a:r>
                      <a:br>
                        <a:rPr lang="en-US" sz="2400" b="1" i="0" u="none" strike="noStrike" cap="none">
                          <a:solidFill>
                            <a:schemeClr val="dk1"/>
                          </a:solidFill>
                          <a:latin typeface="Calibri"/>
                          <a:ea typeface="Calibri"/>
                          <a:cs typeface="Calibri"/>
                          <a:sym typeface="Calibri"/>
                        </a:rPr>
                      </a:br>
                      <a:endParaRPr sz="1400" u="none" strike="noStrike" cap="none"/>
                    </a:p>
                  </a:txBody>
                  <a:tcPr marL="91450" marR="91450" marT="45725" marB="45725"/>
                </a:tc>
                <a:tc hMerge="1">
                  <a:txBody>
                    <a:bodyPr/>
                    <a:lstStyle/>
                    <a:p>
                      <a:endParaRPr lang="en-US"/>
                    </a:p>
                  </a:txBody>
                  <a:tcPr/>
                </a:tc>
                <a:extLst>
                  <a:ext uri="{0D108BD9-81ED-4DB2-BD59-A6C34878D82A}">
                    <a16:rowId xmlns:a16="http://schemas.microsoft.com/office/drawing/2014/main" val="10000"/>
                  </a:ext>
                </a:extLst>
              </a:tr>
              <a:tr h="203200">
                <a:tc>
                  <a:txBody>
                    <a:bodyPr/>
                    <a:lstStyle/>
                    <a:p>
                      <a:pPr marL="457200" lvl="0" indent="-336550" algn="l" rtl="0">
                        <a:spcBef>
                          <a:spcPts val="0"/>
                        </a:spcBef>
                        <a:spcAft>
                          <a:spcPts val="0"/>
                        </a:spcAft>
                        <a:buClr>
                          <a:schemeClr val="dk1"/>
                        </a:buClr>
                        <a:buSzPts val="1700"/>
                        <a:buFont typeface="Calibri"/>
                        <a:buChar char="●"/>
                      </a:pPr>
                      <a:r>
                        <a:rPr lang="en-US" sz="1700"/>
                        <a:t>Implementing our senior program (It’s ready to go)</a:t>
                      </a:r>
                      <a:endParaRPr sz="1700"/>
                    </a:p>
                    <a:p>
                      <a:pPr marL="457200" lvl="0" indent="-336550" algn="l" rtl="0">
                        <a:spcBef>
                          <a:spcPts val="0"/>
                        </a:spcBef>
                        <a:spcAft>
                          <a:spcPts val="0"/>
                        </a:spcAft>
                        <a:buClr>
                          <a:schemeClr val="dk1"/>
                        </a:buClr>
                        <a:buSzPts val="1700"/>
                        <a:buFont typeface="Calibri"/>
                        <a:buChar char="●"/>
                      </a:pPr>
                      <a:r>
                        <a:rPr lang="en-US" sz="1700"/>
                        <a:t>Expanding education work &amp; making it more visible so that NSRAP can educate orgs versus individuals within it</a:t>
                      </a:r>
                      <a:endParaRPr sz="1700"/>
                    </a:p>
                    <a:p>
                      <a:pPr marL="457200" lvl="0" indent="-336550" algn="l" rtl="0">
                        <a:spcBef>
                          <a:spcPts val="0"/>
                        </a:spcBef>
                        <a:spcAft>
                          <a:spcPts val="0"/>
                        </a:spcAft>
                        <a:buClr>
                          <a:schemeClr val="dk1"/>
                        </a:buClr>
                        <a:buSzPts val="1700"/>
                        <a:buFont typeface="Calibri"/>
                        <a:buChar char="●"/>
                      </a:pPr>
                      <a:r>
                        <a:rPr lang="en-US" sz="1700"/>
                        <a:t>Expanding our follow up for our education programs with orgs we’ve worked with who may need a refresher</a:t>
                      </a:r>
                      <a:endParaRPr sz="1700"/>
                    </a:p>
                    <a:p>
                      <a:pPr marL="457200" lvl="0" indent="-336550" algn="l" rtl="0">
                        <a:spcBef>
                          <a:spcPts val="0"/>
                        </a:spcBef>
                        <a:spcAft>
                          <a:spcPts val="0"/>
                        </a:spcAft>
                        <a:buClr>
                          <a:schemeClr val="dk1"/>
                        </a:buClr>
                        <a:buSzPts val="1700"/>
                        <a:buFont typeface="Calibri"/>
                        <a:buChar char="●"/>
                      </a:pPr>
                      <a:r>
                        <a:rPr lang="en-US" sz="1700"/>
                        <a:t>Improve our website</a:t>
                      </a:r>
                      <a:endParaRPr sz="1700"/>
                    </a:p>
                    <a:p>
                      <a:pPr marL="457200" lvl="0" indent="-336550" algn="l" rtl="0">
                        <a:spcBef>
                          <a:spcPts val="0"/>
                        </a:spcBef>
                        <a:spcAft>
                          <a:spcPts val="0"/>
                        </a:spcAft>
                        <a:buClr>
                          <a:schemeClr val="dk1"/>
                        </a:buClr>
                        <a:buSzPts val="1700"/>
                        <a:buFont typeface="Calibri"/>
                        <a:buChar char="●"/>
                      </a:pPr>
                      <a:r>
                        <a:rPr lang="en-US" sz="1700"/>
                        <a:t>Develop a system for board development and a system for training (set it and forget it)</a:t>
                      </a:r>
                      <a:endParaRPr sz="1700"/>
                    </a:p>
                  </a:txBody>
                  <a:tcPr marL="91450" marR="91450" marT="45725" marB="45725"/>
                </a:tc>
                <a:tc>
                  <a:txBody>
                    <a:bodyPr/>
                    <a:lstStyle/>
                    <a:p>
                      <a:pPr marL="457200" lvl="0" indent="-336550" algn="l" rtl="0">
                        <a:spcBef>
                          <a:spcPts val="0"/>
                        </a:spcBef>
                        <a:spcAft>
                          <a:spcPts val="0"/>
                        </a:spcAft>
                        <a:buClr>
                          <a:schemeClr val="dk1"/>
                        </a:buClr>
                        <a:buSzPts val="1700"/>
                        <a:buFont typeface="Calibri"/>
                        <a:buChar char="•"/>
                      </a:pPr>
                      <a:r>
                        <a:rPr lang="en-US" sz="1700" dirty="0"/>
                        <a:t>Improve our social media presence</a:t>
                      </a:r>
                      <a:endParaRPr sz="1700" dirty="0"/>
                    </a:p>
                    <a:p>
                      <a:pPr marL="457200" lvl="0" indent="-336550" algn="l" rtl="0">
                        <a:spcBef>
                          <a:spcPts val="0"/>
                        </a:spcBef>
                        <a:spcAft>
                          <a:spcPts val="0"/>
                        </a:spcAft>
                        <a:buClr>
                          <a:schemeClr val="dk1"/>
                        </a:buClr>
                        <a:buSzPts val="1700"/>
                        <a:buFont typeface="Calibri"/>
                        <a:buChar char="•"/>
                      </a:pPr>
                      <a:r>
                        <a:rPr lang="en-US" sz="1700" dirty="0"/>
                        <a:t>Values development for board members, especially around DEI internally </a:t>
                      </a:r>
                      <a:endParaRPr sz="1700" dirty="0"/>
                    </a:p>
                    <a:p>
                      <a:pPr marL="457200" lvl="0" indent="-336550" algn="l" rtl="0">
                        <a:spcBef>
                          <a:spcPts val="0"/>
                        </a:spcBef>
                        <a:spcAft>
                          <a:spcPts val="0"/>
                        </a:spcAft>
                        <a:buClr>
                          <a:schemeClr val="dk1"/>
                        </a:buClr>
                        <a:buSzPts val="1700"/>
                        <a:buFont typeface="Calibri"/>
                        <a:buChar char="•"/>
                      </a:pPr>
                      <a:r>
                        <a:rPr lang="en-US" sz="1700" dirty="0"/>
                        <a:t>Hire a new part time coordinator and possibly expand their hours to 40 </a:t>
                      </a:r>
                      <a:r>
                        <a:rPr lang="en-US" sz="1700" dirty="0" err="1"/>
                        <a:t>hrs</a:t>
                      </a:r>
                      <a:r>
                        <a:rPr lang="en-US" sz="1700" dirty="0"/>
                        <a:t>/</a:t>
                      </a:r>
                      <a:r>
                        <a:rPr lang="en-US" sz="1700" dirty="0" err="1"/>
                        <a:t>mo</a:t>
                      </a:r>
                      <a:endParaRPr sz="1700" dirty="0"/>
                    </a:p>
                    <a:p>
                      <a:pPr marL="457200" lvl="0" indent="-336550" algn="l" rtl="0">
                        <a:spcBef>
                          <a:spcPts val="0"/>
                        </a:spcBef>
                        <a:spcAft>
                          <a:spcPts val="0"/>
                        </a:spcAft>
                        <a:buClr>
                          <a:schemeClr val="dk1"/>
                        </a:buClr>
                        <a:buSzPts val="1700"/>
                        <a:buFont typeface="Calibri"/>
                        <a:buChar char="•"/>
                      </a:pPr>
                      <a:r>
                        <a:rPr lang="en-US" sz="1700" dirty="0"/>
                        <a:t>Develop partnerships relative to the intersection of housing, living wage, etc.</a:t>
                      </a:r>
                      <a:endParaRPr sz="1700" dirty="0"/>
                    </a:p>
                    <a:p>
                      <a:pPr marL="457200" lvl="0" indent="-336550" algn="l" rtl="0">
                        <a:spcBef>
                          <a:spcPts val="0"/>
                        </a:spcBef>
                        <a:spcAft>
                          <a:spcPts val="0"/>
                        </a:spcAft>
                        <a:buClr>
                          <a:schemeClr val="dk1"/>
                        </a:buClr>
                        <a:buSzPts val="1700"/>
                        <a:buFont typeface="Calibri"/>
                        <a:buChar char="•"/>
                      </a:pPr>
                      <a:r>
                        <a:rPr lang="en-US" sz="1700" dirty="0"/>
                        <a:t>Securing funding </a:t>
                      </a:r>
                      <a:br>
                        <a:rPr lang="en-US" sz="1700" b="1" dirty="0"/>
                      </a:br>
                      <a:br>
                        <a:rPr lang="en-US" sz="1700" b="0" i="0" u="none" strike="noStrike" cap="none" dirty="0">
                          <a:solidFill>
                            <a:schemeClr val="dk1"/>
                          </a:solidFill>
                          <a:latin typeface="Calibri"/>
                          <a:ea typeface="Calibri"/>
                          <a:cs typeface="Calibri"/>
                          <a:sym typeface="Calibri"/>
                        </a:rPr>
                      </a:br>
                      <a:br>
                        <a:rPr lang="en-US" sz="1700" b="0" i="0" u="none" strike="noStrike" cap="none" dirty="0">
                          <a:solidFill>
                            <a:schemeClr val="dk1"/>
                          </a:solidFill>
                          <a:latin typeface="Calibri"/>
                          <a:ea typeface="Calibri"/>
                          <a:cs typeface="Calibri"/>
                          <a:sym typeface="Calibri"/>
                        </a:rPr>
                      </a:br>
                      <a:br>
                        <a:rPr lang="en-US" sz="1700" b="0" i="0" u="none" strike="noStrike" cap="none" dirty="0">
                          <a:solidFill>
                            <a:schemeClr val="dk1"/>
                          </a:solidFill>
                          <a:latin typeface="Calibri"/>
                          <a:ea typeface="Calibri"/>
                          <a:cs typeface="Calibri"/>
                          <a:sym typeface="Calibri"/>
                        </a:rPr>
                      </a:br>
                      <a:br>
                        <a:rPr lang="en-US" sz="1700" b="0" i="0" u="none" strike="noStrike" cap="none" dirty="0">
                          <a:solidFill>
                            <a:schemeClr val="dk1"/>
                          </a:solidFill>
                          <a:latin typeface="Calibri"/>
                          <a:ea typeface="Calibri"/>
                          <a:cs typeface="Calibri"/>
                          <a:sym typeface="Calibri"/>
                        </a:rPr>
                      </a:br>
                      <a:br>
                        <a:rPr lang="en-US" sz="1700" b="0" i="0" u="none" strike="noStrike" cap="none" dirty="0">
                          <a:solidFill>
                            <a:schemeClr val="dk1"/>
                          </a:solidFill>
                          <a:latin typeface="Calibri"/>
                          <a:ea typeface="Calibri"/>
                          <a:cs typeface="Calibri"/>
                          <a:sym typeface="Calibri"/>
                        </a:rPr>
                      </a:br>
                      <a:br>
                        <a:rPr lang="en-US" sz="1700" b="0" i="0" u="none" strike="noStrike" cap="none" dirty="0">
                          <a:solidFill>
                            <a:schemeClr val="dk1"/>
                          </a:solidFill>
                          <a:latin typeface="Calibri"/>
                          <a:ea typeface="Calibri"/>
                          <a:cs typeface="Calibri"/>
                          <a:sym typeface="Calibri"/>
                        </a:rPr>
                      </a:br>
                      <a:endParaRPr sz="1700" b="0" i="0" u="none" strike="noStrike" cap="none" dirty="0">
                        <a:solidFill>
                          <a:schemeClr val="dk1"/>
                        </a:solidFill>
                        <a:latin typeface="Calibri"/>
                        <a:ea typeface="Calibri"/>
                        <a:cs typeface="Calibri"/>
                        <a:sym typeface="Calibri"/>
                      </a:endParaRPr>
                    </a:p>
                  </a:txBody>
                  <a:tcPr marL="91450" marR="91450" marT="45725" marB="45725"/>
                </a:tc>
                <a:extLst>
                  <a:ext uri="{0D108BD9-81ED-4DB2-BD59-A6C34878D82A}">
                    <a16:rowId xmlns:a16="http://schemas.microsoft.com/office/drawing/2014/main" val="10001"/>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5"/>
        <p:cNvGrpSpPr/>
        <p:nvPr/>
      </p:nvGrpSpPr>
      <p:grpSpPr>
        <a:xfrm>
          <a:off x="0" y="0"/>
          <a:ext cx="0" cy="0"/>
          <a:chOff x="0" y="0"/>
          <a:chExt cx="0" cy="0"/>
        </a:xfrm>
      </p:grpSpPr>
      <p:cxnSp>
        <p:nvCxnSpPr>
          <p:cNvPr id="126" name="Google Shape;126;p7"/>
          <p:cNvCxnSpPr/>
          <p:nvPr/>
        </p:nvCxnSpPr>
        <p:spPr>
          <a:xfrm>
            <a:off x="0" y="1391611"/>
            <a:ext cx="8175812" cy="0"/>
          </a:xfrm>
          <a:prstGeom prst="straightConnector1">
            <a:avLst/>
          </a:prstGeom>
          <a:noFill/>
          <a:ln w="9525" cap="flat" cmpd="sng">
            <a:solidFill>
              <a:srgbClr val="262626"/>
            </a:solidFill>
            <a:prstDash val="solid"/>
            <a:miter lim="800000"/>
            <a:headEnd type="none" w="sm" len="sm"/>
            <a:tailEnd type="none" w="sm" len="sm"/>
          </a:ln>
        </p:spPr>
      </p:cxnSp>
      <p:sp>
        <p:nvSpPr>
          <p:cNvPr id="127" name="Google Shape;127;p7"/>
          <p:cNvSpPr txBox="1"/>
          <p:nvPr/>
        </p:nvSpPr>
        <p:spPr>
          <a:xfrm>
            <a:off x="484094" y="282025"/>
            <a:ext cx="11403106" cy="178510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SWOT Analysis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262626"/>
                </a:solidFill>
                <a:latin typeface="Calibri"/>
                <a:ea typeface="Calibri"/>
                <a:cs typeface="Calibri"/>
                <a:sym typeface="Calibri"/>
              </a:rPr>
              <a:t> What are our strengths, weaknesses, opportunities &amp; threats?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128" name="Google Shape;128;p7"/>
          <p:cNvGraphicFramePr/>
          <p:nvPr>
            <p:extLst>
              <p:ext uri="{D42A27DB-BD31-4B8C-83A1-F6EECF244321}">
                <p14:modId xmlns:p14="http://schemas.microsoft.com/office/powerpoint/2010/main" val="1862800501"/>
              </p:ext>
            </p:extLst>
          </p:nvPr>
        </p:nvGraphicFramePr>
        <p:xfrm>
          <a:off x="484094" y="1675225"/>
          <a:ext cx="11160200" cy="4907300"/>
        </p:xfrm>
        <a:graphic>
          <a:graphicData uri="http://schemas.openxmlformats.org/drawingml/2006/table">
            <a:tbl>
              <a:tblPr firstRow="1" bandRow="1">
                <a:noFill/>
                <a:tableStyleId>{30B41257-109B-40D9-A76D-84272CE74191}</a:tableStyleId>
              </a:tblPr>
              <a:tblGrid>
                <a:gridCol w="5580100">
                  <a:extLst>
                    <a:ext uri="{9D8B030D-6E8A-4147-A177-3AD203B41FA5}">
                      <a16:colId xmlns:a16="http://schemas.microsoft.com/office/drawing/2014/main" val="20000"/>
                    </a:ext>
                  </a:extLst>
                </a:gridCol>
                <a:gridCol w="5580100">
                  <a:extLst>
                    <a:ext uri="{9D8B030D-6E8A-4147-A177-3AD203B41FA5}">
                      <a16:colId xmlns:a16="http://schemas.microsoft.com/office/drawing/2014/main" val="20001"/>
                    </a:ext>
                  </a:extLst>
                </a:gridCol>
              </a:tblGrid>
              <a:tr h="489050">
                <a:tc gridSpan="2">
                  <a:txBody>
                    <a:bodyPr/>
                    <a:lstStyle/>
                    <a:p>
                      <a:pPr marL="0" marR="0" lvl="0" indent="0" algn="ctr" rtl="0">
                        <a:lnSpc>
                          <a:spcPct val="100000"/>
                        </a:lnSpc>
                        <a:spcBef>
                          <a:spcPts val="0"/>
                        </a:spcBef>
                        <a:spcAft>
                          <a:spcPts val="0"/>
                        </a:spcAft>
                        <a:buClr>
                          <a:schemeClr val="dk1"/>
                        </a:buClr>
                        <a:buSzPts val="2400"/>
                        <a:buFont typeface="Arial"/>
                        <a:buNone/>
                      </a:pPr>
                      <a:r>
                        <a:rPr lang="en-US" sz="2400" b="1" i="0" u="none" strike="noStrike" cap="none">
                          <a:solidFill>
                            <a:schemeClr val="dk1"/>
                          </a:solidFill>
                          <a:latin typeface="Calibri"/>
                          <a:ea typeface="Calibri"/>
                          <a:cs typeface="Calibri"/>
                          <a:sym typeface="Calibri"/>
                        </a:rPr>
                        <a:t>THREATS</a:t>
                      </a:r>
                      <a:br>
                        <a:rPr lang="en-US" sz="2400" b="1" i="0" u="none" strike="noStrike" cap="none">
                          <a:solidFill>
                            <a:schemeClr val="dk1"/>
                          </a:solidFill>
                          <a:latin typeface="Calibri"/>
                          <a:ea typeface="Calibri"/>
                          <a:cs typeface="Calibri"/>
                          <a:sym typeface="Calibri"/>
                        </a:rPr>
                      </a:br>
                      <a:endParaRPr sz="1400" u="none" strike="noStrike" cap="none"/>
                    </a:p>
                  </a:txBody>
                  <a:tcPr marL="91450" marR="91450" marT="45725" marB="45725"/>
                </a:tc>
                <a:tc hMerge="1">
                  <a:txBody>
                    <a:bodyPr/>
                    <a:lstStyle/>
                    <a:p>
                      <a:endParaRPr lang="en-US"/>
                    </a:p>
                  </a:txBody>
                  <a:tcPr/>
                </a:tc>
                <a:extLst>
                  <a:ext uri="{0D108BD9-81ED-4DB2-BD59-A6C34878D82A}">
                    <a16:rowId xmlns:a16="http://schemas.microsoft.com/office/drawing/2014/main" val="10000"/>
                  </a:ext>
                </a:extLst>
              </a:tr>
              <a:tr h="203200">
                <a:tc>
                  <a:txBody>
                    <a:bodyPr/>
                    <a:lstStyle/>
                    <a:p>
                      <a:pPr marL="457200" lvl="0" indent="-336550" algn="l" rtl="0">
                        <a:spcBef>
                          <a:spcPts val="0"/>
                        </a:spcBef>
                        <a:spcAft>
                          <a:spcPts val="0"/>
                        </a:spcAft>
                        <a:buClr>
                          <a:schemeClr val="dk1"/>
                        </a:buClr>
                        <a:buSzPts val="1700"/>
                        <a:buFont typeface="Calibri"/>
                        <a:buChar char="●"/>
                      </a:pPr>
                      <a:r>
                        <a:rPr lang="en-US" sz="1700" dirty="0"/>
                        <a:t>Political atmospheres makes it difficult to secure long term funding</a:t>
                      </a:r>
                      <a:endParaRPr sz="1700" dirty="0"/>
                    </a:p>
                    <a:p>
                      <a:pPr marL="457200" lvl="0" indent="-336550" algn="l" rtl="0">
                        <a:spcBef>
                          <a:spcPts val="0"/>
                        </a:spcBef>
                        <a:spcAft>
                          <a:spcPts val="0"/>
                        </a:spcAft>
                        <a:buClr>
                          <a:schemeClr val="dk1"/>
                        </a:buClr>
                        <a:buSzPts val="1700"/>
                        <a:buFont typeface="Calibri"/>
                        <a:buChar char="●"/>
                      </a:pPr>
                      <a:r>
                        <a:rPr lang="en-US" sz="1700" dirty="0"/>
                        <a:t>Board burnout </a:t>
                      </a:r>
                      <a:endParaRPr sz="1700" dirty="0"/>
                    </a:p>
                    <a:p>
                      <a:pPr marL="457200" lvl="0" indent="-336550" algn="l" rtl="0">
                        <a:spcBef>
                          <a:spcPts val="0"/>
                        </a:spcBef>
                        <a:spcAft>
                          <a:spcPts val="0"/>
                        </a:spcAft>
                        <a:buClr>
                          <a:schemeClr val="dk1"/>
                        </a:buClr>
                        <a:buSzPts val="1700"/>
                        <a:buFont typeface="Calibri"/>
                        <a:buChar char="●"/>
                      </a:pPr>
                      <a:r>
                        <a:rPr lang="en-US" sz="1700" dirty="0"/>
                        <a:t>Other orgs (as well as partners) are competing for the same government funding </a:t>
                      </a:r>
                      <a:endParaRPr sz="1700" dirty="0"/>
                    </a:p>
                    <a:p>
                      <a:pPr marL="457200" lvl="0" indent="-336550" algn="l" rtl="0">
                        <a:spcBef>
                          <a:spcPts val="0"/>
                        </a:spcBef>
                        <a:spcAft>
                          <a:spcPts val="0"/>
                        </a:spcAft>
                        <a:buClr>
                          <a:schemeClr val="dk1"/>
                        </a:buClr>
                        <a:buSzPts val="1700"/>
                        <a:buFont typeface="Calibri"/>
                        <a:buChar char="●"/>
                      </a:pPr>
                      <a:r>
                        <a:rPr lang="en-US" sz="1700" dirty="0"/>
                        <a:t>Disharmony between our partners when competing for funding</a:t>
                      </a:r>
                      <a:endParaRPr sz="1700" dirty="0"/>
                    </a:p>
                    <a:p>
                      <a:pPr marL="457200" lvl="0" indent="-336550" algn="l" rtl="0">
                        <a:spcBef>
                          <a:spcPts val="0"/>
                        </a:spcBef>
                        <a:spcAft>
                          <a:spcPts val="0"/>
                        </a:spcAft>
                        <a:buClr>
                          <a:schemeClr val="dk1"/>
                        </a:buClr>
                        <a:buSzPts val="1700"/>
                        <a:buFont typeface="Calibri"/>
                        <a:buChar char="●"/>
                      </a:pPr>
                      <a:r>
                        <a:rPr lang="en-US" sz="1700" dirty="0"/>
                        <a:t>Past board members gaslighting and sharing anti-NSRAP sentiment when they leave</a:t>
                      </a:r>
                      <a:endParaRPr sz="1700" dirty="0"/>
                    </a:p>
                    <a:p>
                      <a:pPr marL="457200" lvl="0" indent="-336550" algn="l" rtl="0">
                        <a:spcBef>
                          <a:spcPts val="0"/>
                        </a:spcBef>
                        <a:spcAft>
                          <a:spcPts val="0"/>
                        </a:spcAft>
                        <a:buClr>
                          <a:schemeClr val="dk1"/>
                        </a:buClr>
                        <a:buSzPts val="1700"/>
                        <a:buFont typeface="Calibri"/>
                        <a:buChar char="●"/>
                      </a:pPr>
                      <a:r>
                        <a:rPr lang="en-US" sz="1700" dirty="0"/>
                        <a:t>Political division within the community when NSRAP takes a stand on certain issues</a:t>
                      </a:r>
                      <a:endParaRPr sz="1700" dirty="0"/>
                    </a:p>
                    <a:p>
                      <a:pPr marL="457200" lvl="0" indent="-336550" algn="l" rtl="0">
                        <a:spcBef>
                          <a:spcPts val="0"/>
                        </a:spcBef>
                        <a:spcAft>
                          <a:spcPts val="0"/>
                        </a:spcAft>
                        <a:buClr>
                          <a:schemeClr val="dk1"/>
                        </a:buClr>
                        <a:buSzPts val="1700"/>
                        <a:buFont typeface="Calibri"/>
                        <a:buChar char="●"/>
                      </a:pPr>
                      <a:r>
                        <a:rPr lang="en-US" sz="1700" dirty="0"/>
                        <a:t>Reputations can be smeared quickly</a:t>
                      </a:r>
                      <a:endParaRPr sz="1700" dirty="0"/>
                    </a:p>
                  </a:txBody>
                  <a:tcPr marL="91450" marR="91450" marT="45725" marB="45725"/>
                </a:tc>
                <a:tc>
                  <a:txBody>
                    <a:bodyPr/>
                    <a:lstStyle/>
                    <a:p>
                      <a:pPr marL="457200" marR="0" lvl="0" indent="0" algn="l" rtl="0">
                        <a:lnSpc>
                          <a:spcPct val="100000"/>
                        </a:lnSpc>
                        <a:spcBef>
                          <a:spcPts val="0"/>
                        </a:spcBef>
                        <a:spcAft>
                          <a:spcPts val="0"/>
                        </a:spcAft>
                        <a:buNone/>
                      </a:pPr>
                      <a:br>
                        <a:rPr lang="en-US" sz="1600" b="0" i="0" u="none" strike="noStrike" cap="none" dirty="0">
                          <a:solidFill>
                            <a:schemeClr val="dk1"/>
                          </a:solidFill>
                          <a:latin typeface="Calibri"/>
                          <a:ea typeface="Calibri"/>
                          <a:cs typeface="Calibri"/>
                          <a:sym typeface="Calibri"/>
                        </a:rPr>
                      </a:br>
                      <a:br>
                        <a:rPr lang="en-US" sz="1600" b="0" i="0" u="none" strike="noStrike" cap="none" dirty="0">
                          <a:solidFill>
                            <a:schemeClr val="dk1"/>
                          </a:solidFill>
                          <a:latin typeface="Calibri"/>
                          <a:ea typeface="Calibri"/>
                          <a:cs typeface="Calibri"/>
                          <a:sym typeface="Calibri"/>
                        </a:rPr>
                      </a:br>
                      <a:br>
                        <a:rPr lang="en-US" sz="1600" b="0" i="0" u="none" strike="noStrike" cap="none" dirty="0">
                          <a:solidFill>
                            <a:schemeClr val="dk1"/>
                          </a:solidFill>
                          <a:latin typeface="Calibri"/>
                          <a:ea typeface="Calibri"/>
                          <a:cs typeface="Calibri"/>
                          <a:sym typeface="Calibri"/>
                        </a:rPr>
                      </a:br>
                      <a:br>
                        <a:rPr lang="en-US" sz="1600" b="0" i="0" u="none" strike="noStrike" cap="none" dirty="0">
                          <a:solidFill>
                            <a:schemeClr val="dk1"/>
                          </a:solidFill>
                          <a:latin typeface="Calibri"/>
                          <a:ea typeface="Calibri"/>
                          <a:cs typeface="Calibri"/>
                          <a:sym typeface="Calibri"/>
                        </a:rPr>
                      </a:br>
                      <a:br>
                        <a:rPr lang="en-US" sz="1600" b="0" i="0" u="none" strike="noStrike" cap="none" dirty="0">
                          <a:solidFill>
                            <a:schemeClr val="dk1"/>
                          </a:solidFill>
                          <a:latin typeface="Calibri"/>
                          <a:ea typeface="Calibri"/>
                          <a:cs typeface="Calibri"/>
                          <a:sym typeface="Calibri"/>
                        </a:rPr>
                      </a:br>
                      <a:br>
                        <a:rPr lang="en-US" sz="1600" b="0" i="0" u="none" strike="noStrike" cap="none" dirty="0">
                          <a:solidFill>
                            <a:schemeClr val="dk1"/>
                          </a:solidFill>
                          <a:latin typeface="Calibri"/>
                          <a:ea typeface="Calibri"/>
                          <a:cs typeface="Calibri"/>
                          <a:sym typeface="Calibri"/>
                        </a:rPr>
                      </a:br>
                      <a:br>
                        <a:rPr lang="en-US" sz="1600" b="0" i="0" u="none" strike="noStrike" cap="none" dirty="0">
                          <a:solidFill>
                            <a:schemeClr val="dk1"/>
                          </a:solidFill>
                          <a:latin typeface="Calibri"/>
                          <a:ea typeface="Calibri"/>
                          <a:cs typeface="Calibri"/>
                          <a:sym typeface="Calibri"/>
                        </a:rPr>
                      </a:br>
                      <a:br>
                        <a:rPr lang="en-US" sz="1600" b="0" i="0" u="none" strike="noStrike" cap="none" dirty="0">
                          <a:solidFill>
                            <a:schemeClr val="dk1"/>
                          </a:solidFill>
                          <a:latin typeface="Calibri"/>
                          <a:ea typeface="Calibri"/>
                          <a:cs typeface="Calibri"/>
                          <a:sym typeface="Calibri"/>
                        </a:rPr>
                      </a:br>
                      <a:br>
                        <a:rPr lang="en-US" sz="1600" b="0" i="0" u="none" strike="noStrike" cap="none" dirty="0">
                          <a:solidFill>
                            <a:schemeClr val="dk1"/>
                          </a:solidFill>
                          <a:latin typeface="Calibri"/>
                          <a:ea typeface="Calibri"/>
                          <a:cs typeface="Calibri"/>
                          <a:sym typeface="Calibri"/>
                        </a:rPr>
                      </a:br>
                      <a:br>
                        <a:rPr lang="en-US" sz="1600" b="0" i="0" u="none" strike="noStrike" cap="none" dirty="0">
                          <a:solidFill>
                            <a:schemeClr val="dk1"/>
                          </a:solidFill>
                          <a:latin typeface="Calibri"/>
                          <a:ea typeface="Calibri"/>
                          <a:cs typeface="Calibri"/>
                          <a:sym typeface="Calibri"/>
                        </a:rPr>
                      </a:br>
                      <a:br>
                        <a:rPr lang="en-US" sz="1600" b="0" i="0" u="none" strike="noStrike" cap="none" dirty="0">
                          <a:solidFill>
                            <a:schemeClr val="dk1"/>
                          </a:solidFill>
                          <a:latin typeface="Calibri"/>
                          <a:ea typeface="Calibri"/>
                          <a:cs typeface="Calibri"/>
                          <a:sym typeface="Calibri"/>
                        </a:rPr>
                      </a:br>
                      <a:br>
                        <a:rPr lang="en-US" sz="1600" b="0" i="0" u="none" strike="noStrike" cap="none" dirty="0">
                          <a:solidFill>
                            <a:schemeClr val="dk1"/>
                          </a:solidFill>
                          <a:latin typeface="Calibri"/>
                          <a:ea typeface="Calibri"/>
                          <a:cs typeface="Calibri"/>
                          <a:sym typeface="Calibri"/>
                        </a:rPr>
                      </a:br>
                      <a:br>
                        <a:rPr lang="en-US" sz="1600" b="0" i="0" u="none" strike="noStrike" cap="none" dirty="0">
                          <a:solidFill>
                            <a:schemeClr val="dk1"/>
                          </a:solidFill>
                          <a:latin typeface="Calibri"/>
                          <a:ea typeface="Calibri"/>
                          <a:cs typeface="Calibri"/>
                          <a:sym typeface="Calibri"/>
                        </a:rPr>
                      </a:br>
                      <a:br>
                        <a:rPr lang="en-US" sz="1600" b="0" i="0" u="none" strike="noStrike" cap="none" dirty="0">
                          <a:solidFill>
                            <a:schemeClr val="dk1"/>
                          </a:solidFill>
                          <a:latin typeface="Calibri"/>
                          <a:ea typeface="Calibri"/>
                          <a:cs typeface="Calibri"/>
                          <a:sym typeface="Calibri"/>
                        </a:rPr>
                      </a:br>
                      <a:br>
                        <a:rPr lang="en-US" sz="1600" b="0" i="0" u="none" strike="noStrike" cap="none" dirty="0">
                          <a:solidFill>
                            <a:schemeClr val="dk1"/>
                          </a:solidFill>
                          <a:latin typeface="Calibri"/>
                          <a:ea typeface="Calibri"/>
                          <a:cs typeface="Calibri"/>
                          <a:sym typeface="Calibri"/>
                        </a:rPr>
                      </a:br>
                      <a:br>
                        <a:rPr lang="en-US" sz="1600" b="0" i="0" u="none" strike="noStrike" cap="none" dirty="0">
                          <a:solidFill>
                            <a:schemeClr val="dk1"/>
                          </a:solidFill>
                          <a:latin typeface="Calibri"/>
                          <a:ea typeface="Calibri"/>
                          <a:cs typeface="Calibri"/>
                          <a:sym typeface="Calibri"/>
                        </a:rPr>
                      </a:br>
                      <a:endParaRPr sz="1600" b="0" i="0" u="none" strike="noStrike" cap="none" dirty="0">
                        <a:solidFill>
                          <a:schemeClr val="dk1"/>
                        </a:solidFill>
                        <a:latin typeface="Calibri"/>
                        <a:ea typeface="Calibri"/>
                        <a:cs typeface="Calibri"/>
                        <a:sym typeface="Calibri"/>
                      </a:endParaRPr>
                    </a:p>
                  </a:txBody>
                  <a:tcPr marL="91450" marR="91450" marT="45725" marB="45725"/>
                </a:tc>
                <a:extLst>
                  <a:ext uri="{0D108BD9-81ED-4DB2-BD59-A6C34878D82A}">
                    <a16:rowId xmlns:a16="http://schemas.microsoft.com/office/drawing/2014/main" val="10001"/>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alpha val="91372"/>
          </a:schemeClr>
        </a:solidFill>
        <a:effectLst/>
      </p:bgPr>
    </p:bg>
    <p:spTree>
      <p:nvGrpSpPr>
        <p:cNvPr id="1" name="Shape 132"/>
        <p:cNvGrpSpPr/>
        <p:nvPr/>
      </p:nvGrpSpPr>
      <p:grpSpPr>
        <a:xfrm>
          <a:off x="0" y="0"/>
          <a:ext cx="0" cy="0"/>
          <a:chOff x="0" y="0"/>
          <a:chExt cx="0" cy="0"/>
        </a:xfrm>
      </p:grpSpPr>
      <p:cxnSp>
        <p:nvCxnSpPr>
          <p:cNvPr id="133" name="Google Shape;133;p8"/>
          <p:cNvCxnSpPr/>
          <p:nvPr/>
        </p:nvCxnSpPr>
        <p:spPr>
          <a:xfrm>
            <a:off x="0" y="1391611"/>
            <a:ext cx="8175812" cy="0"/>
          </a:xfrm>
          <a:prstGeom prst="straightConnector1">
            <a:avLst/>
          </a:prstGeom>
          <a:noFill/>
          <a:ln w="9525" cap="flat" cmpd="sng">
            <a:solidFill>
              <a:srgbClr val="262626"/>
            </a:solidFill>
            <a:prstDash val="solid"/>
            <a:miter lim="800000"/>
            <a:headEnd type="none" w="sm" len="sm"/>
            <a:tailEnd type="none" w="sm" len="sm"/>
          </a:ln>
        </p:spPr>
      </p:cxnSp>
      <p:sp>
        <p:nvSpPr>
          <p:cNvPr id="134" name="Google Shape;134;p8"/>
          <p:cNvSpPr txBox="1"/>
          <p:nvPr/>
        </p:nvSpPr>
        <p:spPr>
          <a:xfrm>
            <a:off x="484094" y="282025"/>
            <a:ext cx="11403000" cy="1508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PESTLE Trend Analysis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262626"/>
                </a:solidFill>
                <a:latin typeface="Calibri"/>
                <a:ea typeface="Calibri"/>
                <a:cs typeface="Calibri"/>
                <a:sym typeface="Calibri"/>
              </a:rPr>
              <a:t> What are the macro-level trends that we see </a:t>
            </a:r>
            <a:r>
              <a:rPr lang="en-US" sz="2000">
                <a:solidFill>
                  <a:srgbClr val="262626"/>
                </a:solidFill>
                <a:latin typeface="Calibri"/>
                <a:ea typeface="Calibri"/>
                <a:cs typeface="Calibri"/>
                <a:sym typeface="Calibri"/>
              </a:rPr>
              <a:t>between Nov 2021 - Nov 2024</a:t>
            </a:r>
            <a:r>
              <a:rPr lang="en-US" sz="2000" b="0" i="0" u="none" strike="noStrike" cap="none">
                <a:solidFill>
                  <a:srgbClr val="262626"/>
                </a:solidFill>
                <a:latin typeface="Calibri"/>
                <a:ea typeface="Calibri"/>
                <a:cs typeface="Calibri"/>
                <a:sym typeface="Calibri"/>
              </a:rPr>
              <a:t>?</a:t>
            </a: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135" name="Google Shape;135;p8"/>
          <p:cNvGraphicFramePr/>
          <p:nvPr>
            <p:extLst>
              <p:ext uri="{D42A27DB-BD31-4B8C-83A1-F6EECF244321}">
                <p14:modId xmlns:p14="http://schemas.microsoft.com/office/powerpoint/2010/main" val="1883392254"/>
              </p:ext>
            </p:extLst>
          </p:nvPr>
        </p:nvGraphicFramePr>
        <p:xfrm>
          <a:off x="484094" y="1711267"/>
          <a:ext cx="11160225" cy="4526300"/>
        </p:xfrm>
        <a:graphic>
          <a:graphicData uri="http://schemas.openxmlformats.org/drawingml/2006/table">
            <a:tbl>
              <a:tblPr firstRow="1" bandRow="1">
                <a:noFill/>
                <a:tableStyleId>{28CD1454-DF69-435B-9A7A-3B891158E3D4}</a:tableStyleId>
              </a:tblPr>
              <a:tblGrid>
                <a:gridCol w="1807400">
                  <a:extLst>
                    <a:ext uri="{9D8B030D-6E8A-4147-A177-3AD203B41FA5}">
                      <a16:colId xmlns:a16="http://schemas.microsoft.com/office/drawing/2014/main" val="20000"/>
                    </a:ext>
                  </a:extLst>
                </a:gridCol>
                <a:gridCol w="4385300">
                  <a:extLst>
                    <a:ext uri="{9D8B030D-6E8A-4147-A177-3AD203B41FA5}">
                      <a16:colId xmlns:a16="http://schemas.microsoft.com/office/drawing/2014/main" val="20001"/>
                    </a:ext>
                  </a:extLst>
                </a:gridCol>
                <a:gridCol w="4967525">
                  <a:extLst>
                    <a:ext uri="{9D8B030D-6E8A-4147-A177-3AD203B41FA5}">
                      <a16:colId xmlns:a16="http://schemas.microsoft.com/office/drawing/2014/main" val="20002"/>
                    </a:ext>
                  </a:extLst>
                </a:gridCol>
              </a:tblGrid>
              <a:tr h="37085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t>POLITICAL</a:t>
                      </a:r>
                      <a:endParaRPr sz="1400" u="none" strike="noStrike" cap="none"/>
                    </a:p>
                    <a:p>
                      <a:pPr marL="0" marR="0" lvl="0" indent="0" algn="l" rtl="0">
                        <a:lnSpc>
                          <a:spcPct val="100000"/>
                        </a:lnSpc>
                        <a:spcBef>
                          <a:spcPts val="0"/>
                        </a:spcBef>
                        <a:spcAft>
                          <a:spcPts val="0"/>
                        </a:spcAft>
                        <a:buClr>
                          <a:srgbClr val="000000"/>
                        </a:buClr>
                        <a:buSzPts val="1800"/>
                        <a:buFont typeface="Arial"/>
                        <a:buNone/>
                      </a:pPr>
                      <a:endParaRPr sz="1800" b="0" u="none" strike="noStrike" cap="none"/>
                    </a:p>
                    <a:p>
                      <a:pPr marL="0" marR="0" lvl="0" indent="0" algn="l" rtl="0">
                        <a:lnSpc>
                          <a:spcPct val="100000"/>
                        </a:lnSpc>
                        <a:spcBef>
                          <a:spcPts val="0"/>
                        </a:spcBef>
                        <a:spcAft>
                          <a:spcPts val="0"/>
                        </a:spcAft>
                        <a:buClr>
                          <a:srgbClr val="000000"/>
                        </a:buClr>
                        <a:buSzPts val="1800"/>
                        <a:buFont typeface="Arial"/>
                        <a:buNone/>
                      </a:pPr>
                      <a:endParaRPr sz="1800" b="0" u="none" strike="noStrike" cap="none"/>
                    </a:p>
                    <a:p>
                      <a:pPr marL="0" marR="0" lvl="0" indent="0" algn="l" rtl="0">
                        <a:lnSpc>
                          <a:spcPct val="100000"/>
                        </a:lnSpc>
                        <a:spcBef>
                          <a:spcPts val="0"/>
                        </a:spcBef>
                        <a:spcAft>
                          <a:spcPts val="0"/>
                        </a:spcAft>
                        <a:buClr>
                          <a:srgbClr val="000000"/>
                        </a:buClr>
                        <a:buSzPts val="1800"/>
                        <a:buFont typeface="Arial"/>
                        <a:buNone/>
                      </a:pPr>
                      <a:endParaRPr sz="1800" b="0" u="none" strike="noStrike" cap="none"/>
                    </a:p>
                    <a:p>
                      <a:pPr marL="0" marR="0" lvl="0" indent="0" algn="l" rtl="0">
                        <a:lnSpc>
                          <a:spcPct val="100000"/>
                        </a:lnSpc>
                        <a:spcBef>
                          <a:spcPts val="0"/>
                        </a:spcBef>
                        <a:spcAft>
                          <a:spcPts val="0"/>
                        </a:spcAft>
                        <a:buClr>
                          <a:srgbClr val="000000"/>
                        </a:buClr>
                        <a:buSzPts val="1800"/>
                        <a:buFont typeface="Arial"/>
                        <a:buNone/>
                      </a:pPr>
                      <a:endParaRPr sz="1800" b="0" u="none" strike="noStrike" cap="none"/>
                    </a:p>
                    <a:p>
                      <a:pPr marL="0" marR="0" lvl="0" indent="0" algn="l" rtl="0">
                        <a:lnSpc>
                          <a:spcPct val="100000"/>
                        </a:lnSpc>
                        <a:spcBef>
                          <a:spcPts val="0"/>
                        </a:spcBef>
                        <a:spcAft>
                          <a:spcPts val="0"/>
                        </a:spcAft>
                        <a:buClr>
                          <a:srgbClr val="000000"/>
                        </a:buClr>
                        <a:buSzPts val="1800"/>
                        <a:buFont typeface="Arial"/>
                        <a:buNone/>
                      </a:pPr>
                      <a:endParaRPr sz="1800" b="0" u="none" strike="noStrike" cap="none"/>
                    </a:p>
                  </a:txBody>
                  <a:tcPr marL="91450" marR="91450" marT="45725" marB="45725"/>
                </a:tc>
                <a:tc>
                  <a:txBody>
                    <a:bodyPr/>
                    <a:lstStyle/>
                    <a:p>
                      <a:pPr marL="457200" lvl="0" indent="-323850" algn="l" rtl="0">
                        <a:spcBef>
                          <a:spcPts val="0"/>
                        </a:spcBef>
                        <a:spcAft>
                          <a:spcPts val="0"/>
                        </a:spcAft>
                        <a:buClr>
                          <a:schemeClr val="dk1"/>
                        </a:buClr>
                        <a:buSzPts val="1500"/>
                        <a:buFont typeface="Calibri"/>
                        <a:buChar char="●"/>
                      </a:pPr>
                      <a:r>
                        <a:rPr lang="en-US" sz="1500" b="0"/>
                        <a:t>Decreased recognition of different communities and intersectionality of issues</a:t>
                      </a:r>
                      <a:endParaRPr sz="1500" b="0"/>
                    </a:p>
                    <a:p>
                      <a:pPr marL="457200" lvl="0" indent="-323850" algn="l" rtl="0">
                        <a:spcBef>
                          <a:spcPts val="0"/>
                        </a:spcBef>
                        <a:spcAft>
                          <a:spcPts val="0"/>
                        </a:spcAft>
                        <a:buClr>
                          <a:schemeClr val="dk1"/>
                        </a:buClr>
                        <a:buSzPts val="1500"/>
                        <a:buFont typeface="Calibri"/>
                        <a:buChar char="●"/>
                      </a:pPr>
                      <a:r>
                        <a:rPr lang="en-US" sz="1500" b="0"/>
                        <a:t>Decrease in political parties speaking out against Conservatives government with respect to racial, gender issues because they are playing a political game vs. addressing the issue</a:t>
                      </a:r>
                      <a:endParaRPr sz="1500" b="0"/>
                    </a:p>
                    <a:p>
                      <a:pPr marL="457200" lvl="0" indent="-323850" algn="l" rtl="0">
                        <a:spcBef>
                          <a:spcPts val="0"/>
                        </a:spcBef>
                        <a:spcAft>
                          <a:spcPts val="0"/>
                        </a:spcAft>
                        <a:buClr>
                          <a:schemeClr val="dk1"/>
                        </a:buClr>
                        <a:buSzPts val="1500"/>
                        <a:buFont typeface="Calibri"/>
                        <a:buChar char="●"/>
                      </a:pPr>
                      <a:r>
                        <a:rPr lang="en-US" sz="1500" b="0"/>
                        <a:t>Increase in political fragmentation during party changes</a:t>
                      </a:r>
                      <a:endParaRPr sz="1500" b="0"/>
                    </a:p>
                  </a:txBody>
                  <a:tcPr marL="91450" marR="91450" marT="45725" marB="45725"/>
                </a:tc>
                <a:tc>
                  <a:txBody>
                    <a:bodyPr/>
                    <a:lstStyle/>
                    <a:p>
                      <a:pPr marL="457200" lvl="0" indent="-323850" algn="l" rtl="0">
                        <a:spcBef>
                          <a:spcPts val="0"/>
                        </a:spcBef>
                        <a:spcAft>
                          <a:spcPts val="0"/>
                        </a:spcAft>
                        <a:buClr>
                          <a:schemeClr val="dk1"/>
                        </a:buClr>
                        <a:buSzPts val="1500"/>
                        <a:buFont typeface="Calibri"/>
                        <a:buChar char="●"/>
                      </a:pPr>
                      <a:r>
                        <a:rPr lang="en-US" sz="1500" b="0"/>
                        <a:t>Conservative government is increasingly unsupportive of our issues</a:t>
                      </a:r>
                      <a:endParaRPr sz="1500" b="0"/>
                    </a:p>
                    <a:p>
                      <a:pPr marL="457200" lvl="0" indent="-323850" algn="l" rtl="0">
                        <a:spcBef>
                          <a:spcPts val="0"/>
                        </a:spcBef>
                        <a:spcAft>
                          <a:spcPts val="0"/>
                        </a:spcAft>
                        <a:buClr>
                          <a:schemeClr val="dk1"/>
                        </a:buClr>
                        <a:buSzPts val="1500"/>
                        <a:buFont typeface="Calibri"/>
                        <a:buChar char="●"/>
                      </a:pPr>
                      <a:r>
                        <a:rPr lang="en-US" sz="1500" b="0"/>
                        <a:t>Decreased recognition and understanding equity. For example, not in political platform</a:t>
                      </a:r>
                      <a:endParaRPr sz="1500" b="0"/>
                    </a:p>
                    <a:p>
                      <a:pPr marL="457200" lvl="0" indent="-323850" algn="l" rtl="0">
                        <a:spcBef>
                          <a:spcPts val="0"/>
                        </a:spcBef>
                        <a:spcAft>
                          <a:spcPts val="0"/>
                        </a:spcAft>
                        <a:buClr>
                          <a:schemeClr val="dk1"/>
                        </a:buClr>
                        <a:buSzPts val="1500"/>
                        <a:buFont typeface="Calibri"/>
                        <a:buChar char="●"/>
                      </a:pPr>
                      <a:r>
                        <a:rPr lang="en-US" sz="1500" b="0"/>
                        <a:t>Decreasing diversity among ruling cabinets of the various ruling parties</a:t>
                      </a:r>
                      <a:endParaRPr sz="1500" b="0"/>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t>ECONOMIC</a:t>
                      </a:r>
                      <a:endParaRPr sz="1400" u="none" strike="noStrike" cap="none"/>
                    </a:p>
                    <a:p>
                      <a:pPr marL="0" marR="0" lvl="0" indent="0" algn="l" rtl="0">
                        <a:lnSpc>
                          <a:spcPct val="100000"/>
                        </a:lnSpc>
                        <a:spcBef>
                          <a:spcPts val="0"/>
                        </a:spcBef>
                        <a:spcAft>
                          <a:spcPts val="0"/>
                        </a:spcAft>
                        <a:buClr>
                          <a:srgbClr val="000000"/>
                        </a:buClr>
                        <a:buSzPts val="1800"/>
                        <a:buFont typeface="Arial"/>
                        <a:buNone/>
                      </a:pPr>
                      <a:endParaRPr sz="1800" u="none" strike="noStrike" cap="none"/>
                    </a:p>
                    <a:p>
                      <a:pPr marL="0" marR="0" lvl="0" indent="0" algn="l" rtl="0">
                        <a:lnSpc>
                          <a:spcPct val="100000"/>
                        </a:lnSpc>
                        <a:spcBef>
                          <a:spcPts val="0"/>
                        </a:spcBef>
                        <a:spcAft>
                          <a:spcPts val="0"/>
                        </a:spcAft>
                        <a:buClr>
                          <a:srgbClr val="000000"/>
                        </a:buClr>
                        <a:buSzPts val="1800"/>
                        <a:buFont typeface="Arial"/>
                        <a:buNone/>
                      </a:pPr>
                      <a:endParaRPr sz="1800" u="none" strike="noStrike" cap="none"/>
                    </a:p>
                    <a:p>
                      <a:pPr marL="0" marR="0" lvl="0" indent="0" algn="l" rtl="0">
                        <a:lnSpc>
                          <a:spcPct val="100000"/>
                        </a:lnSpc>
                        <a:spcBef>
                          <a:spcPts val="0"/>
                        </a:spcBef>
                        <a:spcAft>
                          <a:spcPts val="0"/>
                        </a:spcAft>
                        <a:buClr>
                          <a:srgbClr val="000000"/>
                        </a:buClr>
                        <a:buSzPts val="1800"/>
                        <a:buFont typeface="Arial"/>
                        <a:buNone/>
                      </a:pPr>
                      <a:endParaRPr sz="1800" u="none" strike="noStrike" cap="none"/>
                    </a:p>
                    <a:p>
                      <a:pPr marL="0" marR="0" lvl="0" indent="0" algn="l" rtl="0">
                        <a:lnSpc>
                          <a:spcPct val="100000"/>
                        </a:lnSpc>
                        <a:spcBef>
                          <a:spcPts val="0"/>
                        </a:spcBef>
                        <a:spcAft>
                          <a:spcPts val="0"/>
                        </a:spcAft>
                        <a:buClr>
                          <a:srgbClr val="000000"/>
                        </a:buClr>
                        <a:buSzPts val="1800"/>
                        <a:buFont typeface="Arial"/>
                        <a:buNone/>
                      </a:pPr>
                      <a:endParaRPr sz="1800" u="none" strike="noStrike" cap="none"/>
                    </a:p>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tc>
                  <a:txBody>
                    <a:bodyPr/>
                    <a:lstStyle/>
                    <a:p>
                      <a:pPr marL="457200" lvl="0" indent="-323850" algn="l" rtl="0">
                        <a:spcBef>
                          <a:spcPts val="0"/>
                        </a:spcBef>
                        <a:spcAft>
                          <a:spcPts val="0"/>
                        </a:spcAft>
                        <a:buClr>
                          <a:schemeClr val="dk1"/>
                        </a:buClr>
                        <a:buSzPts val="1500"/>
                        <a:buFont typeface="Calibri"/>
                        <a:buChar char="●"/>
                      </a:pPr>
                      <a:r>
                        <a:rPr lang="en-US" sz="1500"/>
                        <a:t>Increasing influx on new community members from outside the region</a:t>
                      </a:r>
                      <a:endParaRPr sz="1500"/>
                    </a:p>
                    <a:p>
                      <a:pPr marL="457200" lvl="0" indent="-323850" algn="l" rtl="0">
                        <a:spcBef>
                          <a:spcPts val="0"/>
                        </a:spcBef>
                        <a:spcAft>
                          <a:spcPts val="0"/>
                        </a:spcAft>
                        <a:buClr>
                          <a:schemeClr val="dk1"/>
                        </a:buClr>
                        <a:buSzPts val="1500"/>
                        <a:buFont typeface="Calibri"/>
                        <a:buChar char="●"/>
                      </a:pPr>
                      <a:r>
                        <a:rPr lang="en-US" sz="1500"/>
                        <a:t>Increased economic boosts for post-secondary institutions</a:t>
                      </a:r>
                      <a:endParaRPr sz="1500"/>
                    </a:p>
                    <a:p>
                      <a:pPr marL="457200" lvl="0" indent="-323850" algn="l" rtl="0">
                        <a:spcBef>
                          <a:spcPts val="0"/>
                        </a:spcBef>
                        <a:spcAft>
                          <a:spcPts val="0"/>
                        </a:spcAft>
                        <a:buClr>
                          <a:schemeClr val="dk1"/>
                        </a:buClr>
                        <a:buSzPts val="1500"/>
                        <a:buFont typeface="Calibri"/>
                        <a:buChar char="●"/>
                      </a:pPr>
                      <a:r>
                        <a:rPr lang="en-US" sz="1500"/>
                        <a:t>increase on the burden of resources in schools</a:t>
                      </a:r>
                      <a:endParaRPr sz="1500"/>
                    </a:p>
                    <a:p>
                      <a:pPr marL="457200" lvl="0" indent="-323850" algn="l" rtl="0">
                        <a:spcBef>
                          <a:spcPts val="0"/>
                        </a:spcBef>
                        <a:spcAft>
                          <a:spcPts val="0"/>
                        </a:spcAft>
                        <a:buClr>
                          <a:schemeClr val="dk1"/>
                        </a:buClr>
                        <a:buSzPts val="1500"/>
                        <a:buFont typeface="Calibri"/>
                        <a:buChar char="●"/>
                      </a:pPr>
                      <a:r>
                        <a:rPr lang="en-US" sz="1500"/>
                        <a:t>Increasing inequity and disproportionate impact(s) this has on 2SLGBTQIA+</a:t>
                      </a:r>
                      <a:endParaRPr sz="1500"/>
                    </a:p>
                    <a:p>
                      <a:pPr marL="457200" lvl="0" indent="-323850" algn="l" rtl="0">
                        <a:spcBef>
                          <a:spcPts val="0"/>
                        </a:spcBef>
                        <a:spcAft>
                          <a:spcPts val="0"/>
                        </a:spcAft>
                        <a:buClr>
                          <a:schemeClr val="dk1"/>
                        </a:buClr>
                        <a:buSzPts val="1500"/>
                        <a:buFont typeface="Calibri"/>
                        <a:buChar char="●"/>
                      </a:pPr>
                      <a:r>
                        <a:rPr lang="en-US" sz="1500"/>
                        <a:t>Increased desire for net zero carbon emissions</a:t>
                      </a:r>
                      <a:endParaRPr sz="1500"/>
                    </a:p>
                    <a:p>
                      <a:pPr marL="457200" lvl="0" indent="-323850" algn="l" rtl="0">
                        <a:spcBef>
                          <a:spcPts val="0"/>
                        </a:spcBef>
                        <a:spcAft>
                          <a:spcPts val="0"/>
                        </a:spcAft>
                        <a:buClr>
                          <a:schemeClr val="dk1"/>
                        </a:buClr>
                        <a:buSzPts val="1500"/>
                        <a:buFont typeface="Calibri"/>
                        <a:buChar char="●"/>
                      </a:pPr>
                      <a:r>
                        <a:rPr lang="en-US" sz="1500"/>
                        <a:t>increase in social programs to support low SEC communities and a lot of other marginalized communities</a:t>
                      </a:r>
                      <a:endParaRPr sz="1500"/>
                    </a:p>
                  </a:txBody>
                  <a:tcPr marL="91450" marR="91450" marT="45725" marB="45725"/>
                </a:tc>
                <a:tc>
                  <a:txBody>
                    <a:bodyPr/>
                    <a:lstStyle/>
                    <a:p>
                      <a:pPr marL="457200" lvl="0" indent="-323850" algn="l" rtl="0">
                        <a:spcBef>
                          <a:spcPts val="0"/>
                        </a:spcBef>
                        <a:spcAft>
                          <a:spcPts val="0"/>
                        </a:spcAft>
                        <a:buClr>
                          <a:schemeClr val="dk1"/>
                        </a:buClr>
                        <a:buSzPts val="1500"/>
                        <a:buFont typeface="Calibri"/>
                        <a:buChar char="●"/>
                      </a:pPr>
                      <a:r>
                        <a:rPr lang="en-US" sz="1500" dirty="0"/>
                        <a:t>Increase in Extended periods of not working + anti-vax / anti-mask and impacted employment (Due to Covid)</a:t>
                      </a:r>
                      <a:endParaRPr sz="1500" dirty="0"/>
                    </a:p>
                    <a:p>
                      <a:pPr marL="457200" lvl="0" indent="-323850" algn="l" rtl="0">
                        <a:spcBef>
                          <a:spcPts val="0"/>
                        </a:spcBef>
                        <a:spcAft>
                          <a:spcPts val="0"/>
                        </a:spcAft>
                        <a:buClr>
                          <a:schemeClr val="dk1"/>
                        </a:buClr>
                        <a:buSzPts val="1500"/>
                        <a:buFont typeface="Calibri"/>
                        <a:buChar char="●"/>
                      </a:pPr>
                      <a:r>
                        <a:rPr lang="en-US" sz="1500" dirty="0"/>
                        <a:t>Increasing shift to e commerce translates to less support of local business (service industry, arts, film, retail)</a:t>
                      </a:r>
                      <a:endParaRPr sz="1500" dirty="0"/>
                    </a:p>
                    <a:p>
                      <a:pPr marL="457200" lvl="0" indent="-323850" algn="l" rtl="0">
                        <a:spcBef>
                          <a:spcPts val="0"/>
                        </a:spcBef>
                        <a:spcAft>
                          <a:spcPts val="0"/>
                        </a:spcAft>
                        <a:buClr>
                          <a:schemeClr val="dk1"/>
                        </a:buClr>
                        <a:buSzPts val="1500"/>
                        <a:buFont typeface="Calibri"/>
                        <a:buChar char="●"/>
                      </a:pPr>
                      <a:r>
                        <a:rPr lang="en-US" sz="1500" dirty="0"/>
                        <a:t>Increase in Housing issues - Marginalized communities are suffering because of inter-provincial moves and insufficient housing stock</a:t>
                      </a:r>
                      <a:endParaRPr sz="1500" dirty="0"/>
                    </a:p>
                    <a:p>
                      <a:pPr marL="457200" lvl="0" indent="-323850" algn="l" rtl="0">
                        <a:spcBef>
                          <a:spcPts val="0"/>
                        </a:spcBef>
                        <a:spcAft>
                          <a:spcPts val="0"/>
                        </a:spcAft>
                        <a:buClr>
                          <a:schemeClr val="dk1"/>
                        </a:buClr>
                        <a:buSzPts val="1500"/>
                        <a:buFont typeface="Calibri"/>
                        <a:buChar char="●"/>
                      </a:pPr>
                      <a:r>
                        <a:rPr lang="en-US" sz="1500" dirty="0"/>
                        <a:t>Increase in people who are housing insecure </a:t>
                      </a:r>
                      <a:endParaRPr sz="1500" dirty="0"/>
                    </a:p>
                    <a:p>
                      <a:pPr marL="457200" lvl="0" indent="-323850" algn="l" rtl="0">
                        <a:spcBef>
                          <a:spcPts val="0"/>
                        </a:spcBef>
                        <a:spcAft>
                          <a:spcPts val="0"/>
                        </a:spcAft>
                        <a:buClr>
                          <a:schemeClr val="dk1"/>
                        </a:buClr>
                        <a:buSzPts val="1500"/>
                        <a:buFont typeface="Calibri"/>
                        <a:buChar char="●"/>
                      </a:pPr>
                      <a:r>
                        <a:rPr lang="en-US" sz="1500" dirty="0"/>
                        <a:t>Increased poverty</a:t>
                      </a:r>
                      <a:endParaRPr sz="1500" dirty="0"/>
                    </a:p>
                  </a:txBody>
                  <a:tcPr marL="91450" marR="91450" marT="45725" marB="45725"/>
                </a:tc>
                <a:extLst>
                  <a:ext uri="{0D108BD9-81ED-4DB2-BD59-A6C34878D82A}">
                    <a16:rowId xmlns:a16="http://schemas.microsoft.com/office/drawing/2014/main" val="10001"/>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alpha val="91372"/>
          </a:schemeClr>
        </a:solidFill>
        <a:effectLst/>
      </p:bgPr>
    </p:bg>
    <p:spTree>
      <p:nvGrpSpPr>
        <p:cNvPr id="1" name="Shape 139"/>
        <p:cNvGrpSpPr/>
        <p:nvPr/>
      </p:nvGrpSpPr>
      <p:grpSpPr>
        <a:xfrm>
          <a:off x="0" y="0"/>
          <a:ext cx="0" cy="0"/>
          <a:chOff x="0" y="0"/>
          <a:chExt cx="0" cy="0"/>
        </a:xfrm>
      </p:grpSpPr>
      <p:cxnSp>
        <p:nvCxnSpPr>
          <p:cNvPr id="140" name="Google Shape;140;p9"/>
          <p:cNvCxnSpPr/>
          <p:nvPr/>
        </p:nvCxnSpPr>
        <p:spPr>
          <a:xfrm>
            <a:off x="0" y="1391611"/>
            <a:ext cx="8175812" cy="0"/>
          </a:xfrm>
          <a:prstGeom prst="straightConnector1">
            <a:avLst/>
          </a:prstGeom>
          <a:noFill/>
          <a:ln w="9525" cap="flat" cmpd="sng">
            <a:solidFill>
              <a:srgbClr val="262626"/>
            </a:solidFill>
            <a:prstDash val="solid"/>
            <a:miter lim="800000"/>
            <a:headEnd type="none" w="sm" len="sm"/>
            <a:tailEnd type="none" w="sm" len="sm"/>
          </a:ln>
        </p:spPr>
      </p:cxnSp>
      <p:sp>
        <p:nvSpPr>
          <p:cNvPr id="141" name="Google Shape;141;p9"/>
          <p:cNvSpPr txBox="1"/>
          <p:nvPr/>
        </p:nvSpPr>
        <p:spPr>
          <a:xfrm>
            <a:off x="484094" y="282025"/>
            <a:ext cx="11403000" cy="1508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a:solidFill>
                  <a:srgbClr val="262626"/>
                </a:solidFill>
                <a:latin typeface="Calibri"/>
                <a:ea typeface="Calibri"/>
                <a:cs typeface="Calibri"/>
                <a:sym typeface="Calibri"/>
              </a:rPr>
              <a:t>PESTLE Trend Analysis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262626"/>
                </a:solidFill>
                <a:latin typeface="Calibri"/>
                <a:ea typeface="Calibri"/>
                <a:cs typeface="Calibri"/>
                <a:sym typeface="Calibri"/>
              </a:rPr>
              <a:t> </a:t>
            </a:r>
            <a:r>
              <a:rPr lang="en-US" sz="2000">
                <a:solidFill>
                  <a:srgbClr val="262626"/>
                </a:solidFill>
                <a:latin typeface="Calibri"/>
                <a:ea typeface="Calibri"/>
                <a:cs typeface="Calibri"/>
                <a:sym typeface="Calibri"/>
              </a:rPr>
              <a:t>What are the macro-level trends that we see between Nov 2021 - Nov 2024</a:t>
            </a:r>
            <a:r>
              <a:rPr lang="en-US" sz="2000" b="0" i="0" u="none" strike="noStrike" cap="none">
                <a:solidFill>
                  <a:srgbClr val="262626"/>
                </a:solidFill>
                <a:latin typeface="Calibri"/>
                <a:ea typeface="Calibri"/>
                <a:cs typeface="Calibri"/>
                <a:sym typeface="Calibri"/>
              </a:rPr>
              <a:t>?</a:t>
            </a: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142" name="Google Shape;142;p9"/>
          <p:cNvGraphicFramePr/>
          <p:nvPr>
            <p:extLst>
              <p:ext uri="{D42A27DB-BD31-4B8C-83A1-F6EECF244321}">
                <p14:modId xmlns:p14="http://schemas.microsoft.com/office/powerpoint/2010/main" val="2354398396"/>
              </p:ext>
            </p:extLst>
          </p:nvPr>
        </p:nvGraphicFramePr>
        <p:xfrm>
          <a:off x="484094" y="1685105"/>
          <a:ext cx="11274500" cy="4983500"/>
        </p:xfrm>
        <a:graphic>
          <a:graphicData uri="http://schemas.openxmlformats.org/drawingml/2006/table">
            <a:tbl>
              <a:tblPr firstRow="1" bandRow="1">
                <a:noFill/>
                <a:tableStyleId>{28CD1454-DF69-435B-9A7A-3B891158E3D4}</a:tableStyleId>
              </a:tblPr>
              <a:tblGrid>
                <a:gridCol w="1825900">
                  <a:extLst>
                    <a:ext uri="{9D8B030D-6E8A-4147-A177-3AD203B41FA5}">
                      <a16:colId xmlns:a16="http://schemas.microsoft.com/office/drawing/2014/main" val="20000"/>
                    </a:ext>
                  </a:extLst>
                </a:gridCol>
                <a:gridCol w="4431800">
                  <a:extLst>
                    <a:ext uri="{9D8B030D-6E8A-4147-A177-3AD203B41FA5}">
                      <a16:colId xmlns:a16="http://schemas.microsoft.com/office/drawing/2014/main" val="20001"/>
                    </a:ext>
                  </a:extLst>
                </a:gridCol>
                <a:gridCol w="5016800">
                  <a:extLst>
                    <a:ext uri="{9D8B030D-6E8A-4147-A177-3AD203B41FA5}">
                      <a16:colId xmlns:a16="http://schemas.microsoft.com/office/drawing/2014/main" val="20002"/>
                    </a:ext>
                  </a:extLst>
                </a:gridCol>
              </a:tblGrid>
              <a:tr h="37085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t>SOCIAL</a:t>
                      </a:r>
                      <a:endParaRPr sz="1400" u="none" strike="noStrike" cap="none"/>
                    </a:p>
                    <a:p>
                      <a:pPr marL="0" marR="0" lvl="0" indent="0" algn="l" rtl="0">
                        <a:lnSpc>
                          <a:spcPct val="100000"/>
                        </a:lnSpc>
                        <a:spcBef>
                          <a:spcPts val="0"/>
                        </a:spcBef>
                        <a:spcAft>
                          <a:spcPts val="0"/>
                        </a:spcAft>
                        <a:buClr>
                          <a:srgbClr val="000000"/>
                        </a:buClr>
                        <a:buSzPts val="1600"/>
                        <a:buFont typeface="Arial"/>
                        <a:buNone/>
                      </a:pPr>
                      <a:endParaRPr sz="1600" b="0" u="none" strike="noStrike" cap="none"/>
                    </a:p>
                    <a:p>
                      <a:pPr marL="0" marR="0" lvl="0" indent="0" algn="l" rtl="0">
                        <a:lnSpc>
                          <a:spcPct val="100000"/>
                        </a:lnSpc>
                        <a:spcBef>
                          <a:spcPts val="0"/>
                        </a:spcBef>
                        <a:spcAft>
                          <a:spcPts val="0"/>
                        </a:spcAft>
                        <a:buClr>
                          <a:srgbClr val="000000"/>
                        </a:buClr>
                        <a:buSzPts val="1600"/>
                        <a:buFont typeface="Arial"/>
                        <a:buNone/>
                      </a:pPr>
                      <a:endParaRPr sz="1600" b="0" u="none" strike="noStrike" cap="none"/>
                    </a:p>
                    <a:p>
                      <a:pPr marL="0" marR="0" lvl="0" indent="0" algn="l" rtl="0">
                        <a:lnSpc>
                          <a:spcPct val="100000"/>
                        </a:lnSpc>
                        <a:spcBef>
                          <a:spcPts val="0"/>
                        </a:spcBef>
                        <a:spcAft>
                          <a:spcPts val="0"/>
                        </a:spcAft>
                        <a:buClr>
                          <a:srgbClr val="000000"/>
                        </a:buClr>
                        <a:buSzPts val="1600"/>
                        <a:buFont typeface="Arial"/>
                        <a:buNone/>
                      </a:pPr>
                      <a:endParaRPr sz="1600" b="0" u="none" strike="noStrike" cap="none"/>
                    </a:p>
                    <a:p>
                      <a:pPr marL="0" marR="0" lvl="0" indent="0" algn="l" rtl="0">
                        <a:lnSpc>
                          <a:spcPct val="100000"/>
                        </a:lnSpc>
                        <a:spcBef>
                          <a:spcPts val="0"/>
                        </a:spcBef>
                        <a:spcAft>
                          <a:spcPts val="0"/>
                        </a:spcAft>
                        <a:buClr>
                          <a:srgbClr val="000000"/>
                        </a:buClr>
                        <a:buSzPts val="1600"/>
                        <a:buFont typeface="Arial"/>
                        <a:buNone/>
                      </a:pPr>
                      <a:endParaRPr sz="1600" b="0" u="none" strike="noStrike" cap="none"/>
                    </a:p>
                    <a:p>
                      <a:pPr marL="0" marR="0" lvl="0" indent="0" algn="l" rtl="0">
                        <a:lnSpc>
                          <a:spcPct val="100000"/>
                        </a:lnSpc>
                        <a:spcBef>
                          <a:spcPts val="0"/>
                        </a:spcBef>
                        <a:spcAft>
                          <a:spcPts val="0"/>
                        </a:spcAft>
                        <a:buClr>
                          <a:srgbClr val="000000"/>
                        </a:buClr>
                        <a:buSzPts val="1600"/>
                        <a:buFont typeface="Arial"/>
                        <a:buNone/>
                      </a:pPr>
                      <a:endParaRPr sz="1600" b="0" u="none" strike="noStrike" cap="none"/>
                    </a:p>
                  </a:txBody>
                  <a:tcPr marL="91450" marR="91450" marT="45725" marB="45725"/>
                </a:tc>
                <a:tc>
                  <a:txBody>
                    <a:bodyPr/>
                    <a:lstStyle/>
                    <a:p>
                      <a:pPr marL="457200" lvl="0" indent="-323850" algn="l" rtl="0">
                        <a:spcBef>
                          <a:spcPts val="0"/>
                        </a:spcBef>
                        <a:spcAft>
                          <a:spcPts val="0"/>
                        </a:spcAft>
                        <a:buClr>
                          <a:schemeClr val="dk1"/>
                        </a:buClr>
                        <a:buSzPts val="1500"/>
                        <a:buFont typeface="Calibri"/>
                        <a:buChar char="●"/>
                      </a:pPr>
                      <a:r>
                        <a:rPr lang="en-US" sz="1500" b="0"/>
                        <a:t>Increase in social programs to support low SEC communities and a lot of other marginalized communities</a:t>
                      </a:r>
                      <a:endParaRPr sz="1500" b="0"/>
                    </a:p>
                    <a:p>
                      <a:pPr marL="457200" lvl="0" indent="-323850" algn="l" rtl="0">
                        <a:spcBef>
                          <a:spcPts val="0"/>
                        </a:spcBef>
                        <a:spcAft>
                          <a:spcPts val="0"/>
                        </a:spcAft>
                        <a:buClr>
                          <a:schemeClr val="dk1"/>
                        </a:buClr>
                        <a:buSzPts val="1500"/>
                        <a:buFont typeface="Calibri"/>
                        <a:buChar char="●"/>
                      </a:pPr>
                      <a:r>
                        <a:rPr lang="en-US" sz="1500" b="0"/>
                        <a:t>Increased acceptance and openness to non-binary identities</a:t>
                      </a:r>
                      <a:endParaRPr sz="1500" b="0"/>
                    </a:p>
                    <a:p>
                      <a:pPr marL="457200" lvl="0" indent="-323850" algn="l" rtl="0">
                        <a:spcBef>
                          <a:spcPts val="0"/>
                        </a:spcBef>
                        <a:spcAft>
                          <a:spcPts val="0"/>
                        </a:spcAft>
                        <a:buClr>
                          <a:schemeClr val="dk1"/>
                        </a:buClr>
                        <a:buSzPts val="1500"/>
                        <a:buFont typeface="Calibri"/>
                        <a:buChar char="●"/>
                      </a:pPr>
                      <a:r>
                        <a:rPr lang="en-US" sz="1500" b="0"/>
                        <a:t>Increased instances of identifying with non-binary, trans and gender fluid</a:t>
                      </a:r>
                      <a:endParaRPr sz="1500" b="0"/>
                    </a:p>
                    <a:p>
                      <a:pPr marL="457200" lvl="0" indent="-323850" algn="l" rtl="0">
                        <a:spcBef>
                          <a:spcPts val="0"/>
                        </a:spcBef>
                        <a:spcAft>
                          <a:spcPts val="0"/>
                        </a:spcAft>
                        <a:buClr>
                          <a:schemeClr val="dk1"/>
                        </a:buClr>
                        <a:buSzPts val="1500"/>
                        <a:buFont typeface="Calibri"/>
                        <a:buChar char="●"/>
                      </a:pPr>
                      <a:r>
                        <a:rPr lang="en-US" sz="1500" b="0"/>
                        <a:t>Increased acceptance of different sexual identities</a:t>
                      </a:r>
                      <a:endParaRPr sz="1500" b="0"/>
                    </a:p>
                    <a:p>
                      <a:pPr marL="457200" lvl="0" indent="-323850" algn="l" rtl="0">
                        <a:spcBef>
                          <a:spcPts val="0"/>
                        </a:spcBef>
                        <a:spcAft>
                          <a:spcPts val="0"/>
                        </a:spcAft>
                        <a:buClr>
                          <a:schemeClr val="dk1"/>
                        </a:buClr>
                        <a:buSzPts val="1500"/>
                        <a:buFont typeface="Calibri"/>
                        <a:buChar char="●"/>
                      </a:pPr>
                      <a:r>
                        <a:rPr lang="en-US" sz="1500" b="0"/>
                        <a:t>Increased social isolation</a:t>
                      </a:r>
                      <a:endParaRPr sz="1500" b="0"/>
                    </a:p>
                  </a:txBody>
                  <a:tcPr marL="91450" marR="91450" marT="45725" marB="45725"/>
                </a:tc>
                <a:tc>
                  <a:txBody>
                    <a:bodyPr/>
                    <a:lstStyle/>
                    <a:p>
                      <a:pPr marL="457200" lvl="0" indent="-323850" algn="l" rtl="0">
                        <a:spcBef>
                          <a:spcPts val="0"/>
                        </a:spcBef>
                        <a:spcAft>
                          <a:spcPts val="0"/>
                        </a:spcAft>
                        <a:buClr>
                          <a:schemeClr val="dk1"/>
                        </a:buClr>
                        <a:buSzPts val="1500"/>
                        <a:buFont typeface="Calibri"/>
                        <a:buChar char="●"/>
                      </a:pPr>
                      <a:r>
                        <a:rPr lang="en-US" sz="1500" b="0"/>
                        <a:t>Increasingly changing landscape of what it means to be a Canadian as our population becomes more diverse</a:t>
                      </a:r>
                      <a:endParaRPr sz="1500" b="0"/>
                    </a:p>
                    <a:p>
                      <a:pPr marL="457200" lvl="0" indent="-323850" algn="l" rtl="0">
                        <a:spcBef>
                          <a:spcPts val="0"/>
                        </a:spcBef>
                        <a:spcAft>
                          <a:spcPts val="0"/>
                        </a:spcAft>
                        <a:buClr>
                          <a:schemeClr val="dk1"/>
                        </a:buClr>
                        <a:buSzPts val="1500"/>
                        <a:buFont typeface="Calibri"/>
                        <a:buChar char="●"/>
                      </a:pPr>
                      <a:r>
                        <a:rPr lang="en-US" sz="1500" b="0"/>
                        <a:t>Increase in right-wing ideologies mimicking trends in the U.S. i.e anti vaxers</a:t>
                      </a:r>
                      <a:endParaRPr sz="1500" b="0"/>
                    </a:p>
                    <a:p>
                      <a:pPr marL="457200" lvl="0" indent="-323850" algn="l" rtl="0">
                        <a:spcBef>
                          <a:spcPts val="0"/>
                        </a:spcBef>
                        <a:spcAft>
                          <a:spcPts val="0"/>
                        </a:spcAft>
                        <a:buClr>
                          <a:schemeClr val="dk1"/>
                        </a:buClr>
                        <a:buSzPts val="1500"/>
                        <a:buFont typeface="Calibri"/>
                        <a:buChar char="●"/>
                      </a:pPr>
                      <a:r>
                        <a:rPr lang="en-US" sz="1500" b="0"/>
                        <a:t>increase in understanding of BLM movement, Missing and murdered Indigenous women, children and two-spirit folks</a:t>
                      </a:r>
                      <a:endParaRPr sz="1500" b="0"/>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t>TECHNOLOGICAL</a:t>
                      </a:r>
                      <a:endParaRPr sz="1400" u="none" strike="noStrike" cap="none"/>
                    </a:p>
                    <a:p>
                      <a:pPr marL="0" marR="0" lvl="0" indent="0" algn="l" rtl="0">
                        <a:lnSpc>
                          <a:spcPct val="100000"/>
                        </a:lnSpc>
                        <a:spcBef>
                          <a:spcPts val="0"/>
                        </a:spcBef>
                        <a:spcAft>
                          <a:spcPts val="0"/>
                        </a:spcAft>
                        <a:buClr>
                          <a:srgbClr val="000000"/>
                        </a:buClr>
                        <a:buSzPts val="1600"/>
                        <a:buFont typeface="Arial"/>
                        <a:buNone/>
                      </a:pPr>
                      <a:endParaRPr sz="1600" u="none" strike="noStrike" cap="none"/>
                    </a:p>
                    <a:p>
                      <a:pPr marL="0" marR="0" lvl="0" indent="0" algn="l" rtl="0">
                        <a:lnSpc>
                          <a:spcPct val="100000"/>
                        </a:lnSpc>
                        <a:spcBef>
                          <a:spcPts val="0"/>
                        </a:spcBef>
                        <a:spcAft>
                          <a:spcPts val="0"/>
                        </a:spcAft>
                        <a:buClr>
                          <a:srgbClr val="000000"/>
                        </a:buClr>
                        <a:buSzPts val="1600"/>
                        <a:buFont typeface="Arial"/>
                        <a:buNone/>
                      </a:pPr>
                      <a:endParaRPr sz="1600" u="none" strike="noStrike" cap="none"/>
                    </a:p>
                    <a:p>
                      <a:pPr marL="0" marR="0" lvl="0" indent="0" algn="l" rtl="0">
                        <a:lnSpc>
                          <a:spcPct val="100000"/>
                        </a:lnSpc>
                        <a:spcBef>
                          <a:spcPts val="0"/>
                        </a:spcBef>
                        <a:spcAft>
                          <a:spcPts val="0"/>
                        </a:spcAft>
                        <a:buClr>
                          <a:srgbClr val="000000"/>
                        </a:buClr>
                        <a:buSzPts val="1600"/>
                        <a:buFont typeface="Arial"/>
                        <a:buNone/>
                      </a:pPr>
                      <a:endParaRPr sz="1600" u="none" strike="noStrike" cap="none"/>
                    </a:p>
                    <a:p>
                      <a:pPr marL="0" marR="0" lvl="0" indent="0" algn="l" rtl="0">
                        <a:lnSpc>
                          <a:spcPct val="100000"/>
                        </a:lnSpc>
                        <a:spcBef>
                          <a:spcPts val="0"/>
                        </a:spcBef>
                        <a:spcAft>
                          <a:spcPts val="0"/>
                        </a:spcAft>
                        <a:buClr>
                          <a:srgbClr val="000000"/>
                        </a:buClr>
                        <a:buSzPts val="1600"/>
                        <a:buFont typeface="Arial"/>
                        <a:buNone/>
                      </a:pPr>
                      <a:endParaRPr sz="1600" u="none" strike="noStrike" cap="none"/>
                    </a:p>
                    <a:p>
                      <a:pPr marL="0" marR="0" lvl="0" indent="0" algn="l" rtl="0">
                        <a:lnSpc>
                          <a:spcPct val="100000"/>
                        </a:lnSpc>
                        <a:spcBef>
                          <a:spcPts val="0"/>
                        </a:spcBef>
                        <a:spcAft>
                          <a:spcPts val="0"/>
                        </a:spcAft>
                        <a:buClr>
                          <a:srgbClr val="000000"/>
                        </a:buClr>
                        <a:buSzPts val="1600"/>
                        <a:buFont typeface="Arial"/>
                        <a:buNone/>
                      </a:pPr>
                      <a:endParaRPr sz="1600" u="none" strike="noStrike" cap="none"/>
                    </a:p>
                  </a:txBody>
                  <a:tcPr marL="91450" marR="91450" marT="45725" marB="45725"/>
                </a:tc>
                <a:tc>
                  <a:txBody>
                    <a:bodyPr/>
                    <a:lstStyle/>
                    <a:p>
                      <a:pPr marL="457200" lvl="0" indent="-323850" algn="l" rtl="0">
                        <a:spcBef>
                          <a:spcPts val="0"/>
                        </a:spcBef>
                        <a:spcAft>
                          <a:spcPts val="0"/>
                        </a:spcAft>
                        <a:buClr>
                          <a:schemeClr val="dk1"/>
                        </a:buClr>
                        <a:buSzPts val="1500"/>
                        <a:buFont typeface="Calibri"/>
                        <a:buChar char="●"/>
                      </a:pPr>
                      <a:r>
                        <a:rPr lang="en-US" sz="1500"/>
                        <a:t>Decreased reach of messaging because of algorithmic driven business models</a:t>
                      </a:r>
                      <a:endParaRPr sz="1500"/>
                    </a:p>
                    <a:p>
                      <a:pPr marL="457200" lvl="0" indent="-323850" algn="l" rtl="0">
                        <a:spcBef>
                          <a:spcPts val="0"/>
                        </a:spcBef>
                        <a:spcAft>
                          <a:spcPts val="0"/>
                        </a:spcAft>
                        <a:buClr>
                          <a:schemeClr val="dk1"/>
                        </a:buClr>
                        <a:buSzPts val="1500"/>
                        <a:buFont typeface="Calibri"/>
                        <a:buChar char="●"/>
                      </a:pPr>
                      <a:r>
                        <a:rPr lang="en-US" sz="1500"/>
                        <a:t>Increased presence of trolls, gaslight and personal attack to distract from the substantive conversation</a:t>
                      </a:r>
                      <a:endParaRPr sz="1500"/>
                    </a:p>
                    <a:p>
                      <a:pPr marL="457200" lvl="0" indent="-323850" algn="l" rtl="0">
                        <a:spcBef>
                          <a:spcPts val="0"/>
                        </a:spcBef>
                        <a:spcAft>
                          <a:spcPts val="0"/>
                        </a:spcAft>
                        <a:buClr>
                          <a:schemeClr val="dk1"/>
                        </a:buClr>
                        <a:buSzPts val="1500"/>
                        <a:buFont typeface="Calibri"/>
                        <a:buChar char="●"/>
                      </a:pPr>
                      <a:r>
                        <a:rPr lang="en-US" sz="1500"/>
                        <a:t>decreased access to resources as a result of shift to work from home</a:t>
                      </a:r>
                      <a:endParaRPr sz="1500"/>
                    </a:p>
                    <a:p>
                      <a:pPr marL="457200" lvl="0" indent="-323850" algn="l" rtl="0">
                        <a:spcBef>
                          <a:spcPts val="0"/>
                        </a:spcBef>
                        <a:spcAft>
                          <a:spcPts val="0"/>
                        </a:spcAft>
                        <a:buClr>
                          <a:schemeClr val="dk1"/>
                        </a:buClr>
                        <a:buSzPts val="1500"/>
                        <a:buFont typeface="Calibri"/>
                        <a:buChar char="●"/>
                      </a:pPr>
                      <a:r>
                        <a:rPr lang="en-US" sz="1500"/>
                        <a:t>Decrease in clear communication and a deeper understanding of each other</a:t>
                      </a:r>
                      <a:endParaRPr sz="1500"/>
                    </a:p>
                    <a:p>
                      <a:pPr marL="457200" lvl="0" indent="-323850" algn="l" rtl="0">
                        <a:spcBef>
                          <a:spcPts val="0"/>
                        </a:spcBef>
                        <a:spcAft>
                          <a:spcPts val="0"/>
                        </a:spcAft>
                        <a:buClr>
                          <a:schemeClr val="dk1"/>
                        </a:buClr>
                        <a:buSzPts val="1500"/>
                        <a:buFont typeface="Calibri"/>
                        <a:buChar char="●"/>
                      </a:pPr>
                      <a:r>
                        <a:rPr lang="en-US" sz="1500"/>
                        <a:t>Decreased ethical consideration for data stewardship and rights</a:t>
                      </a:r>
                      <a:endParaRPr sz="1500"/>
                    </a:p>
                  </a:txBody>
                  <a:tcPr marL="91450" marR="91450" marT="45725" marB="45725"/>
                </a:tc>
                <a:tc>
                  <a:txBody>
                    <a:bodyPr/>
                    <a:lstStyle/>
                    <a:p>
                      <a:pPr marL="457200" lvl="0" indent="-323850" algn="l" rtl="0">
                        <a:spcBef>
                          <a:spcPts val="0"/>
                        </a:spcBef>
                        <a:spcAft>
                          <a:spcPts val="0"/>
                        </a:spcAft>
                        <a:buClr>
                          <a:schemeClr val="dk1"/>
                        </a:buClr>
                        <a:buSzPts val="1500"/>
                        <a:buFont typeface="Calibri"/>
                        <a:buChar char="●"/>
                      </a:pPr>
                      <a:r>
                        <a:rPr lang="en-US" sz="1500" dirty="0"/>
                        <a:t>Decrease in power of social media</a:t>
                      </a:r>
                      <a:endParaRPr sz="1500" dirty="0"/>
                    </a:p>
                    <a:p>
                      <a:pPr marL="457200" lvl="0" indent="-323850" algn="l" rtl="0">
                        <a:spcBef>
                          <a:spcPts val="0"/>
                        </a:spcBef>
                        <a:spcAft>
                          <a:spcPts val="0"/>
                        </a:spcAft>
                        <a:buClr>
                          <a:schemeClr val="dk1"/>
                        </a:buClr>
                        <a:buSzPts val="1500"/>
                        <a:buFont typeface="Calibri"/>
                        <a:buChar char="●"/>
                      </a:pPr>
                      <a:r>
                        <a:rPr lang="en-US" sz="1500" dirty="0"/>
                        <a:t>Increase in social and security re social awareness</a:t>
                      </a:r>
                      <a:endParaRPr sz="1500" dirty="0"/>
                    </a:p>
                    <a:p>
                      <a:pPr marL="457200" lvl="0" indent="-323850" algn="l" rtl="0">
                        <a:spcBef>
                          <a:spcPts val="0"/>
                        </a:spcBef>
                        <a:spcAft>
                          <a:spcPts val="0"/>
                        </a:spcAft>
                        <a:buClr>
                          <a:schemeClr val="dk1"/>
                        </a:buClr>
                        <a:buSzPts val="1500"/>
                        <a:buFont typeface="Calibri"/>
                        <a:buChar char="●"/>
                      </a:pPr>
                      <a:r>
                        <a:rPr lang="en-US" sz="1500" dirty="0"/>
                        <a:t>Increase awareness of negative aspects of social media</a:t>
                      </a:r>
                      <a:endParaRPr sz="1500" dirty="0"/>
                    </a:p>
                    <a:p>
                      <a:pPr marL="457200" lvl="0" indent="-323850" algn="l" rtl="0">
                        <a:spcBef>
                          <a:spcPts val="0"/>
                        </a:spcBef>
                        <a:spcAft>
                          <a:spcPts val="0"/>
                        </a:spcAft>
                        <a:buClr>
                          <a:schemeClr val="dk1"/>
                        </a:buClr>
                        <a:buSzPts val="1500"/>
                        <a:buFont typeface="Calibri"/>
                        <a:buChar char="●"/>
                      </a:pPr>
                      <a:r>
                        <a:rPr lang="en-US" sz="1500" dirty="0"/>
                        <a:t>Increase awareness of negative aspects of social media</a:t>
                      </a:r>
                      <a:endParaRPr sz="1500" dirty="0"/>
                    </a:p>
                    <a:p>
                      <a:pPr marL="457200" lvl="0" indent="-323850" algn="l" rtl="0">
                        <a:spcBef>
                          <a:spcPts val="0"/>
                        </a:spcBef>
                        <a:spcAft>
                          <a:spcPts val="0"/>
                        </a:spcAft>
                        <a:buClr>
                          <a:schemeClr val="dk1"/>
                        </a:buClr>
                        <a:buSzPts val="1500"/>
                        <a:buFont typeface="Calibri"/>
                        <a:buChar char="●"/>
                      </a:pPr>
                      <a:r>
                        <a:rPr lang="en-US" sz="1500" dirty="0"/>
                        <a:t>increase in the discovery renewable energy sources</a:t>
                      </a:r>
                      <a:endParaRPr sz="1500" dirty="0"/>
                    </a:p>
                    <a:p>
                      <a:pPr marL="457200" lvl="0" indent="-323850" algn="l" rtl="0">
                        <a:spcBef>
                          <a:spcPts val="0"/>
                        </a:spcBef>
                        <a:spcAft>
                          <a:spcPts val="0"/>
                        </a:spcAft>
                        <a:buClr>
                          <a:schemeClr val="dk1"/>
                        </a:buClr>
                        <a:buSzPts val="1500"/>
                        <a:buFont typeface="Calibri"/>
                        <a:buChar char="●"/>
                      </a:pPr>
                      <a:r>
                        <a:rPr lang="en-US" sz="1500" dirty="0"/>
                        <a:t>Increase in technology available</a:t>
                      </a:r>
                      <a:endParaRPr sz="1500" dirty="0"/>
                    </a:p>
                    <a:p>
                      <a:pPr marL="457200" lvl="0" indent="-323850" algn="l" rtl="0">
                        <a:spcBef>
                          <a:spcPts val="0"/>
                        </a:spcBef>
                        <a:spcAft>
                          <a:spcPts val="0"/>
                        </a:spcAft>
                        <a:buClr>
                          <a:schemeClr val="dk1"/>
                        </a:buClr>
                        <a:buSzPts val="1500"/>
                        <a:buFont typeface="Calibri"/>
                        <a:buChar char="●"/>
                      </a:pPr>
                      <a:r>
                        <a:rPr lang="en-US" sz="1500" dirty="0"/>
                        <a:t>Increase in fast and accessible information</a:t>
                      </a:r>
                      <a:endParaRPr sz="1500" dirty="0"/>
                    </a:p>
                    <a:p>
                      <a:pPr marL="457200" lvl="0" indent="-323850" algn="l" rtl="0">
                        <a:spcBef>
                          <a:spcPts val="0"/>
                        </a:spcBef>
                        <a:spcAft>
                          <a:spcPts val="0"/>
                        </a:spcAft>
                        <a:buClr>
                          <a:schemeClr val="dk1"/>
                        </a:buClr>
                        <a:buSzPts val="1500"/>
                        <a:buFont typeface="Calibri"/>
                        <a:buChar char="●"/>
                      </a:pPr>
                      <a:r>
                        <a:rPr lang="en-US" sz="1500" dirty="0"/>
                        <a:t>Increased social isolation</a:t>
                      </a:r>
                      <a:endParaRPr sz="1500" dirty="0"/>
                    </a:p>
                  </a:txBody>
                  <a:tcPr marL="91450" marR="91450" marT="45725" marB="45725"/>
                </a:tc>
                <a:extLst>
                  <a:ext uri="{0D108BD9-81ED-4DB2-BD59-A6C34878D82A}">
                    <a16:rowId xmlns:a16="http://schemas.microsoft.com/office/drawing/2014/main" val="10001"/>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2887</Words>
  <Application>Microsoft Macintosh PowerPoint</Application>
  <PresentationFormat>Widescreen</PresentationFormat>
  <Paragraphs>398</Paragraphs>
  <Slides>21</Slides>
  <Notes>21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Noto Sans Symbols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Jenna Sedmak</dc:creator>
  <cp:lastModifiedBy>Jenna Sedmak</cp:lastModifiedBy>
  <cp:revision>1</cp:revision>
  <dcterms:created xsi:type="dcterms:W3CDTF">2020-10-08T19:18:22Z</dcterms:created>
  <dcterms:modified xsi:type="dcterms:W3CDTF">2021-12-09T22:37:20Z</dcterms:modified>
</cp:coreProperties>
</file>